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308" r:id="rId3"/>
    <p:sldId id="293" r:id="rId4"/>
    <p:sldId id="280" r:id="rId5"/>
    <p:sldId id="281" r:id="rId6"/>
    <p:sldId id="313" r:id="rId7"/>
    <p:sldId id="298" r:id="rId8"/>
    <p:sldId id="261" r:id="rId9"/>
    <p:sldId id="474" r:id="rId10"/>
    <p:sldId id="359" r:id="rId11"/>
    <p:sldId id="344" r:id="rId12"/>
    <p:sldId id="382" r:id="rId13"/>
    <p:sldId id="314" r:id="rId14"/>
    <p:sldId id="326" r:id="rId15"/>
    <p:sldId id="475" r:id="rId16"/>
    <p:sldId id="309" r:id="rId17"/>
    <p:sldId id="297" r:id="rId18"/>
    <p:sldId id="257" r:id="rId19"/>
    <p:sldId id="315" r:id="rId20"/>
    <p:sldId id="316" r:id="rId21"/>
    <p:sldId id="296" r:id="rId22"/>
    <p:sldId id="299" r:id="rId23"/>
    <p:sldId id="270" r:id="rId24"/>
    <p:sldId id="276" r:id="rId25"/>
    <p:sldId id="277" r:id="rId26"/>
    <p:sldId id="377" r:id="rId27"/>
    <p:sldId id="365" r:id="rId28"/>
    <p:sldId id="367" r:id="rId29"/>
    <p:sldId id="295" r:id="rId30"/>
    <p:sldId id="348" r:id="rId31"/>
    <p:sldId id="386" r:id="rId32"/>
    <p:sldId id="395" r:id="rId33"/>
    <p:sldId id="284" r:id="rId34"/>
    <p:sldId id="287" r:id="rId35"/>
    <p:sldId id="394" r:id="rId36"/>
    <p:sldId id="264" r:id="rId37"/>
    <p:sldId id="372" r:id="rId38"/>
    <p:sldId id="462" r:id="rId39"/>
    <p:sldId id="464" r:id="rId40"/>
    <p:sldId id="373" r:id="rId41"/>
    <p:sldId id="362" r:id="rId42"/>
    <p:sldId id="396" r:id="rId43"/>
    <p:sldId id="375" r:id="rId44"/>
    <p:sldId id="376"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10"/>
    <p:restoredTop sz="88571"/>
  </p:normalViewPr>
  <p:slideViewPr>
    <p:cSldViewPr snapToGrid="0" snapToObjects="1">
      <p:cViewPr varScale="1">
        <p:scale>
          <a:sx n="113" d="100"/>
          <a:sy n="113" d="100"/>
        </p:scale>
        <p:origin x="456" y="16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3.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_rels/drawing3.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A11C28-D9D8-C943-8A4F-6E4FEA9CF2E9}"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804FCFDD-F25A-D84E-A75A-BAEACA598C71}">
      <dgm:prSet/>
      <dgm:spPr>
        <a:solidFill>
          <a:srgbClr val="E9F5E5"/>
        </a:solidFill>
      </dgm:spPr>
      <dgm:t>
        <a:bodyPr/>
        <a:lstStyle/>
        <a:p>
          <a:r>
            <a:rPr lang="en-US" dirty="0">
              <a:solidFill>
                <a:schemeClr val="tx1"/>
              </a:solidFill>
              <a:latin typeface="Arial" panose="020B0604020202020204" pitchFamily="34" charset="0"/>
              <a:cs typeface="Arial" panose="020B0604020202020204" pitchFamily="34" charset="0"/>
            </a:rPr>
            <a:t>CoSMIC </a:t>
          </a:r>
          <a:r>
            <a:rPr lang="en-US" b="1" dirty="0">
              <a:solidFill>
                <a:schemeClr val="accent6">
                  <a:lumMod val="50000"/>
                </a:schemeClr>
              </a:solidFill>
              <a:latin typeface="Arial" panose="020B0604020202020204" pitchFamily="34" charset="0"/>
              <a:cs typeface="Arial" panose="020B0604020202020204" pitchFamily="34" charset="0"/>
            </a:rPr>
            <a:t>develops</a:t>
          </a:r>
          <a:r>
            <a:rPr lang="en-US" dirty="0">
              <a:solidFill>
                <a:schemeClr val="tx1"/>
              </a:solidFill>
              <a:latin typeface="Arial" panose="020B0604020202020204" pitchFamily="34" charset="0"/>
              <a:cs typeface="Arial" panose="020B0604020202020204" pitchFamily="34" charset="0"/>
            </a:rPr>
            <a:t> a bioinformatics reputation</a:t>
          </a:r>
        </a:p>
      </dgm:t>
    </dgm:pt>
    <dgm:pt modelId="{2F6B36EB-DA8E-DD4B-9ACD-1F84B326D0F2}" type="parTrans" cxnId="{1F063600-E069-6149-9E73-899DAB14EFE8}">
      <dgm:prSet/>
      <dgm:spPr/>
      <dgm:t>
        <a:bodyPr/>
        <a:lstStyle/>
        <a:p>
          <a:endParaRPr lang="en-US"/>
        </a:p>
      </dgm:t>
    </dgm:pt>
    <dgm:pt modelId="{866D3A0F-56EA-DF4C-8EE3-E9633DA5EABA}" type="sibTrans" cxnId="{1F063600-E069-6149-9E73-899DAB14EFE8}">
      <dgm:prSet/>
      <dgm:spPr/>
      <dgm:t>
        <a:bodyPr/>
        <a:lstStyle/>
        <a:p>
          <a:endParaRPr lang="en-US"/>
        </a:p>
      </dgm:t>
    </dgm:pt>
    <dgm:pt modelId="{A040C365-73F3-2849-B64C-8B6D3E2394C7}" type="pres">
      <dgm:prSet presAssocID="{9BA11C28-D9D8-C943-8A4F-6E4FEA9CF2E9}" presName="Name0" presStyleCnt="0">
        <dgm:presLayoutVars>
          <dgm:chPref val="3"/>
          <dgm:dir/>
          <dgm:animLvl val="lvl"/>
          <dgm:resizeHandles/>
        </dgm:presLayoutVars>
      </dgm:prSet>
      <dgm:spPr/>
    </dgm:pt>
    <dgm:pt modelId="{3AAF6933-18B7-CC4E-ABE9-3190B16CE78D}" type="pres">
      <dgm:prSet presAssocID="{804FCFDD-F25A-D84E-A75A-BAEACA598C71}" presName="horFlow" presStyleCnt="0"/>
      <dgm:spPr/>
    </dgm:pt>
    <dgm:pt modelId="{6388AAF0-1167-DE40-905A-D0AAE5D108D9}" type="pres">
      <dgm:prSet presAssocID="{804FCFDD-F25A-D84E-A75A-BAEACA598C71}" presName="bigChev" presStyleLbl="node1" presStyleIdx="0" presStyleCnt="1"/>
      <dgm:spPr/>
    </dgm:pt>
  </dgm:ptLst>
  <dgm:cxnLst>
    <dgm:cxn modelId="{1F063600-E069-6149-9E73-899DAB14EFE8}" srcId="{9BA11C28-D9D8-C943-8A4F-6E4FEA9CF2E9}" destId="{804FCFDD-F25A-D84E-A75A-BAEACA598C71}" srcOrd="0" destOrd="0" parTransId="{2F6B36EB-DA8E-DD4B-9ACD-1F84B326D0F2}" sibTransId="{866D3A0F-56EA-DF4C-8EE3-E9633DA5EABA}"/>
    <dgm:cxn modelId="{0665F047-8B5C-4849-B8E9-2CA72A850F33}" type="presOf" srcId="{804FCFDD-F25A-D84E-A75A-BAEACA598C71}" destId="{6388AAF0-1167-DE40-905A-D0AAE5D108D9}" srcOrd="0" destOrd="0" presId="urn:microsoft.com/office/officeart/2005/8/layout/lProcess3"/>
    <dgm:cxn modelId="{5FD7D390-C69A-F844-8961-FD83F34E3A20}" type="presOf" srcId="{9BA11C28-D9D8-C943-8A4F-6E4FEA9CF2E9}" destId="{A040C365-73F3-2849-B64C-8B6D3E2394C7}" srcOrd="0" destOrd="0" presId="urn:microsoft.com/office/officeart/2005/8/layout/lProcess3"/>
    <dgm:cxn modelId="{EF9E8F6E-0BDE-8C42-A415-072EE9E7E25D}" type="presParOf" srcId="{A040C365-73F3-2849-B64C-8B6D3E2394C7}" destId="{3AAF6933-18B7-CC4E-ABE9-3190B16CE78D}" srcOrd="0" destOrd="0" presId="urn:microsoft.com/office/officeart/2005/8/layout/lProcess3"/>
    <dgm:cxn modelId="{8C3F70E3-A891-6946-B51C-055CEAA0A58B}" type="presParOf" srcId="{3AAF6933-18B7-CC4E-ABE9-3190B16CE78D}" destId="{6388AAF0-1167-DE40-905A-D0AAE5D108D9}" srcOrd="0"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A11C28-D9D8-C943-8A4F-6E4FEA9CF2E9}"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804FCFDD-F25A-D84E-A75A-BAEACA598C71}">
      <dgm:prSet/>
      <dgm:spPr>
        <a:solidFill>
          <a:srgbClr val="E9F5E5"/>
        </a:solidFill>
      </dgm:spPr>
      <dgm:t>
        <a:bodyPr/>
        <a:lstStyle/>
        <a:p>
          <a:r>
            <a:rPr lang="en-US" dirty="0">
              <a:solidFill>
                <a:schemeClr val="tx1"/>
              </a:solidFill>
              <a:latin typeface="Arial" panose="020B0604020202020204" pitchFamily="34" charset="0"/>
              <a:cs typeface="Arial" panose="020B0604020202020204" pitchFamily="34" charset="0"/>
            </a:rPr>
            <a:t>CoSMIC </a:t>
          </a:r>
          <a:r>
            <a:rPr lang="en-US" b="1" dirty="0">
              <a:solidFill>
                <a:schemeClr val="accent6">
                  <a:lumMod val="50000"/>
                </a:schemeClr>
              </a:solidFill>
              <a:latin typeface="Arial" panose="020B0604020202020204" pitchFamily="34" charset="0"/>
              <a:cs typeface="Arial" panose="020B0604020202020204" pitchFamily="34" charset="0"/>
            </a:rPr>
            <a:t>recruits and retains </a:t>
          </a:r>
          <a:r>
            <a:rPr lang="en-US" b="0" dirty="0">
              <a:solidFill>
                <a:schemeClr val="tx1"/>
              </a:solidFill>
              <a:latin typeface="Arial" panose="020B0604020202020204" pitchFamily="34" charset="0"/>
              <a:cs typeface="Arial" panose="020B0604020202020204" pitchFamily="34" charset="0"/>
            </a:rPr>
            <a:t>diversity</a:t>
          </a:r>
        </a:p>
      </dgm:t>
    </dgm:pt>
    <dgm:pt modelId="{2F6B36EB-DA8E-DD4B-9ACD-1F84B326D0F2}" type="parTrans" cxnId="{1F063600-E069-6149-9E73-899DAB14EFE8}">
      <dgm:prSet/>
      <dgm:spPr/>
      <dgm:t>
        <a:bodyPr/>
        <a:lstStyle/>
        <a:p>
          <a:endParaRPr lang="en-US"/>
        </a:p>
      </dgm:t>
    </dgm:pt>
    <dgm:pt modelId="{866D3A0F-56EA-DF4C-8EE3-E9633DA5EABA}" type="sibTrans" cxnId="{1F063600-E069-6149-9E73-899DAB14EFE8}">
      <dgm:prSet/>
      <dgm:spPr/>
      <dgm:t>
        <a:bodyPr/>
        <a:lstStyle/>
        <a:p>
          <a:endParaRPr lang="en-US"/>
        </a:p>
      </dgm:t>
    </dgm:pt>
    <dgm:pt modelId="{A040C365-73F3-2849-B64C-8B6D3E2394C7}" type="pres">
      <dgm:prSet presAssocID="{9BA11C28-D9D8-C943-8A4F-6E4FEA9CF2E9}" presName="Name0" presStyleCnt="0">
        <dgm:presLayoutVars>
          <dgm:chPref val="3"/>
          <dgm:dir/>
          <dgm:animLvl val="lvl"/>
          <dgm:resizeHandles/>
        </dgm:presLayoutVars>
      </dgm:prSet>
      <dgm:spPr/>
    </dgm:pt>
    <dgm:pt modelId="{3AAF6933-18B7-CC4E-ABE9-3190B16CE78D}" type="pres">
      <dgm:prSet presAssocID="{804FCFDD-F25A-D84E-A75A-BAEACA598C71}" presName="horFlow" presStyleCnt="0"/>
      <dgm:spPr/>
    </dgm:pt>
    <dgm:pt modelId="{6388AAF0-1167-DE40-905A-D0AAE5D108D9}" type="pres">
      <dgm:prSet presAssocID="{804FCFDD-F25A-D84E-A75A-BAEACA598C71}" presName="bigChev" presStyleLbl="node1" presStyleIdx="0" presStyleCnt="1" custLinFactX="17134" custLinFactY="-100000" custLinFactNeighborX="100000" custLinFactNeighborY="-112125"/>
      <dgm:spPr/>
    </dgm:pt>
  </dgm:ptLst>
  <dgm:cxnLst>
    <dgm:cxn modelId="{1F063600-E069-6149-9E73-899DAB14EFE8}" srcId="{9BA11C28-D9D8-C943-8A4F-6E4FEA9CF2E9}" destId="{804FCFDD-F25A-D84E-A75A-BAEACA598C71}" srcOrd="0" destOrd="0" parTransId="{2F6B36EB-DA8E-DD4B-9ACD-1F84B326D0F2}" sibTransId="{866D3A0F-56EA-DF4C-8EE3-E9633DA5EABA}"/>
    <dgm:cxn modelId="{0665F047-8B5C-4849-B8E9-2CA72A850F33}" type="presOf" srcId="{804FCFDD-F25A-D84E-A75A-BAEACA598C71}" destId="{6388AAF0-1167-DE40-905A-D0AAE5D108D9}" srcOrd="0" destOrd="0" presId="urn:microsoft.com/office/officeart/2005/8/layout/lProcess3"/>
    <dgm:cxn modelId="{5FD7D390-C69A-F844-8961-FD83F34E3A20}" type="presOf" srcId="{9BA11C28-D9D8-C943-8A4F-6E4FEA9CF2E9}" destId="{A040C365-73F3-2849-B64C-8B6D3E2394C7}" srcOrd="0" destOrd="0" presId="urn:microsoft.com/office/officeart/2005/8/layout/lProcess3"/>
    <dgm:cxn modelId="{EF9E8F6E-0BDE-8C42-A415-072EE9E7E25D}" type="presParOf" srcId="{A040C365-73F3-2849-B64C-8B6D3E2394C7}" destId="{3AAF6933-18B7-CC4E-ABE9-3190B16CE78D}" srcOrd="0" destOrd="0" presId="urn:microsoft.com/office/officeart/2005/8/layout/lProcess3"/>
    <dgm:cxn modelId="{8C3F70E3-A891-6946-B51C-055CEAA0A58B}" type="presParOf" srcId="{3AAF6933-18B7-CC4E-ABE9-3190B16CE78D}" destId="{6388AAF0-1167-DE40-905A-D0AAE5D108D9}" srcOrd="0" destOrd="0" presId="urn:microsoft.com/office/officeart/2005/8/layout/lProcess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879CF43-2AE1-4E1D-995A-889DAF248FFC}"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CC305DF2-CD1C-4981-8B7E-7BCA2C962FE9}">
      <dgm:prSet/>
      <dgm:spPr/>
      <dgm:t>
        <a:bodyPr/>
        <a:lstStyle/>
        <a:p>
          <a:pPr>
            <a:lnSpc>
              <a:spcPct val="100000"/>
            </a:lnSpc>
          </a:pPr>
          <a:r>
            <a:rPr lang="en-US"/>
            <a:t>Microbiology</a:t>
          </a:r>
        </a:p>
      </dgm:t>
    </dgm:pt>
    <dgm:pt modelId="{101C4DE5-D8E4-4F71-831B-F6DBC40A396D}" type="parTrans" cxnId="{9C42DC84-1474-407A-BF6F-E3F25C0166AE}">
      <dgm:prSet/>
      <dgm:spPr/>
      <dgm:t>
        <a:bodyPr/>
        <a:lstStyle/>
        <a:p>
          <a:endParaRPr lang="en-US"/>
        </a:p>
      </dgm:t>
    </dgm:pt>
    <dgm:pt modelId="{41005BFE-0273-4F1D-BBFB-94BAEEB82811}" type="sibTrans" cxnId="{9C42DC84-1474-407A-BF6F-E3F25C0166AE}">
      <dgm:prSet/>
      <dgm:spPr/>
      <dgm:t>
        <a:bodyPr/>
        <a:lstStyle/>
        <a:p>
          <a:pPr>
            <a:lnSpc>
              <a:spcPct val="100000"/>
            </a:lnSpc>
          </a:pPr>
          <a:endParaRPr lang="en-US"/>
        </a:p>
      </dgm:t>
    </dgm:pt>
    <dgm:pt modelId="{51B9FD08-28D4-455D-907D-E0F8506A4B0F}">
      <dgm:prSet/>
      <dgm:spPr/>
      <dgm:t>
        <a:bodyPr/>
        <a:lstStyle/>
        <a:p>
          <a:pPr>
            <a:lnSpc>
              <a:spcPct val="100000"/>
            </a:lnSpc>
          </a:pPr>
          <a:r>
            <a:rPr lang="en-US"/>
            <a:t>Ecology</a:t>
          </a:r>
        </a:p>
      </dgm:t>
    </dgm:pt>
    <dgm:pt modelId="{0CF3428B-A3D8-40B3-8C5F-5F37ECE16B1C}" type="parTrans" cxnId="{7B0A943A-C441-45AF-8355-BFFE0F90ECBF}">
      <dgm:prSet/>
      <dgm:spPr/>
      <dgm:t>
        <a:bodyPr/>
        <a:lstStyle/>
        <a:p>
          <a:endParaRPr lang="en-US"/>
        </a:p>
      </dgm:t>
    </dgm:pt>
    <dgm:pt modelId="{E4EEA392-74CF-4FEA-BEF1-6F6D9A6E17A1}" type="sibTrans" cxnId="{7B0A943A-C441-45AF-8355-BFFE0F90ECBF}">
      <dgm:prSet/>
      <dgm:spPr/>
      <dgm:t>
        <a:bodyPr/>
        <a:lstStyle/>
        <a:p>
          <a:pPr>
            <a:lnSpc>
              <a:spcPct val="100000"/>
            </a:lnSpc>
          </a:pPr>
          <a:endParaRPr lang="en-US"/>
        </a:p>
      </dgm:t>
    </dgm:pt>
    <dgm:pt modelId="{B9191D0B-69E7-4453-9AFE-8C84552102BA}">
      <dgm:prSet/>
      <dgm:spPr/>
      <dgm:t>
        <a:bodyPr/>
        <a:lstStyle/>
        <a:p>
          <a:pPr>
            <a:lnSpc>
              <a:spcPct val="100000"/>
            </a:lnSpc>
          </a:pPr>
          <a:r>
            <a:rPr lang="en-US"/>
            <a:t>Genomics</a:t>
          </a:r>
        </a:p>
      </dgm:t>
    </dgm:pt>
    <dgm:pt modelId="{CA8DD27B-C58D-4600-84A7-0F44D1D079C7}" type="parTrans" cxnId="{417FA1C3-88BD-4426-AF28-8AB6074BB466}">
      <dgm:prSet/>
      <dgm:spPr/>
      <dgm:t>
        <a:bodyPr/>
        <a:lstStyle/>
        <a:p>
          <a:endParaRPr lang="en-US"/>
        </a:p>
      </dgm:t>
    </dgm:pt>
    <dgm:pt modelId="{33FFE929-BB0E-4740-BA5F-A01F25A648D3}" type="sibTrans" cxnId="{417FA1C3-88BD-4426-AF28-8AB6074BB466}">
      <dgm:prSet/>
      <dgm:spPr/>
      <dgm:t>
        <a:bodyPr/>
        <a:lstStyle/>
        <a:p>
          <a:pPr>
            <a:lnSpc>
              <a:spcPct val="100000"/>
            </a:lnSpc>
          </a:pPr>
          <a:endParaRPr lang="en-US"/>
        </a:p>
      </dgm:t>
    </dgm:pt>
    <dgm:pt modelId="{1901E359-0B49-874E-8209-3565F3447DFD}">
      <dgm:prSet/>
      <dgm:spPr/>
      <dgm:t>
        <a:bodyPr/>
        <a:lstStyle/>
        <a:p>
          <a:pPr>
            <a:lnSpc>
              <a:spcPct val="100000"/>
            </a:lnSpc>
          </a:pPr>
          <a:r>
            <a:rPr lang="en-US"/>
            <a:t>Chemistry</a:t>
          </a:r>
        </a:p>
      </dgm:t>
    </dgm:pt>
    <dgm:pt modelId="{DD3A977E-29A5-FE4D-918C-401BF7FFA438}" type="parTrans" cxnId="{E31DD3D6-2144-B447-A306-1AEF463A4EB7}">
      <dgm:prSet/>
      <dgm:spPr/>
      <dgm:t>
        <a:bodyPr/>
        <a:lstStyle/>
        <a:p>
          <a:endParaRPr lang="en-US"/>
        </a:p>
      </dgm:t>
    </dgm:pt>
    <dgm:pt modelId="{5B20AB9D-7BA7-C14C-8B15-F924F7A8E541}" type="sibTrans" cxnId="{E31DD3D6-2144-B447-A306-1AEF463A4EB7}">
      <dgm:prSet/>
      <dgm:spPr/>
      <dgm:t>
        <a:bodyPr/>
        <a:lstStyle/>
        <a:p>
          <a:endParaRPr lang="en-US"/>
        </a:p>
      </dgm:t>
    </dgm:pt>
    <dgm:pt modelId="{BBAFED45-F11B-4FD7-BB62-1865D9480998}" type="pres">
      <dgm:prSet presAssocID="{8879CF43-2AE1-4E1D-995A-889DAF248FFC}" presName="root" presStyleCnt="0">
        <dgm:presLayoutVars>
          <dgm:dir/>
          <dgm:resizeHandles val="exact"/>
        </dgm:presLayoutVars>
      </dgm:prSet>
      <dgm:spPr/>
    </dgm:pt>
    <dgm:pt modelId="{88500AC6-6D51-4860-AE7D-2A164A9C6D85}" type="pres">
      <dgm:prSet presAssocID="{8879CF43-2AE1-4E1D-995A-889DAF248FFC}" presName="container" presStyleCnt="0">
        <dgm:presLayoutVars>
          <dgm:dir/>
          <dgm:resizeHandles val="exact"/>
        </dgm:presLayoutVars>
      </dgm:prSet>
      <dgm:spPr/>
    </dgm:pt>
    <dgm:pt modelId="{7F1A97DF-FD30-40BC-9993-E8CCAD3BCF64}" type="pres">
      <dgm:prSet presAssocID="{CC305DF2-CD1C-4981-8B7E-7BCA2C962FE9}" presName="compNode" presStyleCnt="0"/>
      <dgm:spPr/>
    </dgm:pt>
    <dgm:pt modelId="{FD721639-BD01-4461-90CF-A83FF285C2D1}" type="pres">
      <dgm:prSet presAssocID="{CC305DF2-CD1C-4981-8B7E-7BCA2C962FE9}" presName="iconBgRect" presStyleLbl="bgShp" presStyleIdx="0" presStyleCnt="4"/>
      <dgm:spPr/>
    </dgm:pt>
    <dgm:pt modelId="{2D3A19D8-92DC-47EB-AC44-0F29BFDC5CE2}" type="pres">
      <dgm:prSet presAssocID="{CC305DF2-CD1C-4981-8B7E-7BCA2C962F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icroscope"/>
        </a:ext>
      </dgm:extLst>
    </dgm:pt>
    <dgm:pt modelId="{52266F17-ED24-4DF6-A0E2-90FCDA81CAD3}" type="pres">
      <dgm:prSet presAssocID="{CC305DF2-CD1C-4981-8B7E-7BCA2C962FE9}" presName="spaceRect" presStyleCnt="0"/>
      <dgm:spPr/>
    </dgm:pt>
    <dgm:pt modelId="{CFA35CD7-7A41-4CC0-99DB-A41BF6938382}" type="pres">
      <dgm:prSet presAssocID="{CC305DF2-CD1C-4981-8B7E-7BCA2C962FE9}" presName="textRect" presStyleLbl="revTx" presStyleIdx="0" presStyleCnt="4">
        <dgm:presLayoutVars>
          <dgm:chMax val="1"/>
          <dgm:chPref val="1"/>
        </dgm:presLayoutVars>
      </dgm:prSet>
      <dgm:spPr/>
    </dgm:pt>
    <dgm:pt modelId="{88704008-BB32-46CF-B40B-6A3173B7CBDC}" type="pres">
      <dgm:prSet presAssocID="{41005BFE-0273-4F1D-BBFB-94BAEEB82811}" presName="sibTrans" presStyleLbl="sibTrans2D1" presStyleIdx="0" presStyleCnt="0"/>
      <dgm:spPr/>
    </dgm:pt>
    <dgm:pt modelId="{B96E0A33-C456-4174-A6CD-05619FBD3345}" type="pres">
      <dgm:prSet presAssocID="{51B9FD08-28D4-455D-907D-E0F8506A4B0F}" presName="compNode" presStyleCnt="0"/>
      <dgm:spPr/>
    </dgm:pt>
    <dgm:pt modelId="{4C07F8D6-AEDE-4E55-857D-D642D97EF316}" type="pres">
      <dgm:prSet presAssocID="{51B9FD08-28D4-455D-907D-E0F8506A4B0F}" presName="iconBgRect" presStyleLbl="bgShp" presStyleIdx="1" presStyleCnt="4"/>
      <dgm:spPr/>
    </dgm:pt>
    <dgm:pt modelId="{FC4F66EA-BD28-41DB-8D3F-B2817C1937F5}" type="pres">
      <dgm:prSet presAssocID="{51B9FD08-28D4-455D-907D-E0F8506A4B0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arth Globe Americas"/>
        </a:ext>
      </dgm:extLst>
    </dgm:pt>
    <dgm:pt modelId="{92B06E96-FFB2-4668-9170-3E79D4C1178B}" type="pres">
      <dgm:prSet presAssocID="{51B9FD08-28D4-455D-907D-E0F8506A4B0F}" presName="spaceRect" presStyleCnt="0"/>
      <dgm:spPr/>
    </dgm:pt>
    <dgm:pt modelId="{2745916A-7ED7-404F-A84D-A86194CC2EC2}" type="pres">
      <dgm:prSet presAssocID="{51B9FD08-28D4-455D-907D-E0F8506A4B0F}" presName="textRect" presStyleLbl="revTx" presStyleIdx="1" presStyleCnt="4">
        <dgm:presLayoutVars>
          <dgm:chMax val="1"/>
          <dgm:chPref val="1"/>
        </dgm:presLayoutVars>
      </dgm:prSet>
      <dgm:spPr/>
    </dgm:pt>
    <dgm:pt modelId="{7E552C26-39A7-492D-B284-4B637579C917}" type="pres">
      <dgm:prSet presAssocID="{E4EEA392-74CF-4FEA-BEF1-6F6D9A6E17A1}" presName="sibTrans" presStyleLbl="sibTrans2D1" presStyleIdx="0" presStyleCnt="0"/>
      <dgm:spPr/>
    </dgm:pt>
    <dgm:pt modelId="{9D663565-8F55-4938-9B1B-136119E4977C}" type="pres">
      <dgm:prSet presAssocID="{B9191D0B-69E7-4453-9AFE-8C84552102BA}" presName="compNode" presStyleCnt="0"/>
      <dgm:spPr/>
    </dgm:pt>
    <dgm:pt modelId="{E01CA9EF-69FF-4220-ADD4-3E3AF72064AC}" type="pres">
      <dgm:prSet presAssocID="{B9191D0B-69E7-4453-9AFE-8C84552102BA}" presName="iconBgRect" presStyleLbl="bgShp" presStyleIdx="2" presStyleCnt="4"/>
      <dgm:spPr/>
    </dgm:pt>
    <dgm:pt modelId="{77199AB2-309D-45F7-AA95-64F46D642239}" type="pres">
      <dgm:prSet presAssocID="{B9191D0B-69E7-4453-9AFE-8C84552102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NA"/>
        </a:ext>
      </dgm:extLst>
    </dgm:pt>
    <dgm:pt modelId="{3E8582FE-B0C6-4BCA-A530-617E68C08436}" type="pres">
      <dgm:prSet presAssocID="{B9191D0B-69E7-4453-9AFE-8C84552102BA}" presName="spaceRect" presStyleCnt="0"/>
      <dgm:spPr/>
    </dgm:pt>
    <dgm:pt modelId="{64651230-173D-451C-B172-840864DD93F3}" type="pres">
      <dgm:prSet presAssocID="{B9191D0B-69E7-4453-9AFE-8C84552102BA}" presName="textRect" presStyleLbl="revTx" presStyleIdx="2" presStyleCnt="4">
        <dgm:presLayoutVars>
          <dgm:chMax val="1"/>
          <dgm:chPref val="1"/>
        </dgm:presLayoutVars>
      </dgm:prSet>
      <dgm:spPr/>
    </dgm:pt>
    <dgm:pt modelId="{0E4C9D06-76D4-432D-B3CF-A20A3824D512}" type="pres">
      <dgm:prSet presAssocID="{33FFE929-BB0E-4740-BA5F-A01F25A648D3}" presName="sibTrans" presStyleLbl="sibTrans2D1" presStyleIdx="0" presStyleCnt="0"/>
      <dgm:spPr/>
    </dgm:pt>
    <dgm:pt modelId="{7CB2DE8C-08AB-4514-A989-C37EA33F4DBC}" type="pres">
      <dgm:prSet presAssocID="{1901E359-0B49-874E-8209-3565F3447DFD}" presName="compNode" presStyleCnt="0"/>
      <dgm:spPr/>
    </dgm:pt>
    <dgm:pt modelId="{26798043-4A9F-4EF5-BE32-A3EC8B429A65}" type="pres">
      <dgm:prSet presAssocID="{1901E359-0B49-874E-8209-3565F3447DFD}" presName="iconBgRect" presStyleLbl="bgShp" presStyleIdx="3" presStyleCnt="4"/>
      <dgm:spPr/>
    </dgm:pt>
    <dgm:pt modelId="{F4A8D158-B0C0-4FC1-BE19-80D210CC9335}" type="pres">
      <dgm:prSet presAssocID="{1901E359-0B49-874E-8209-3565F3447DF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eaker"/>
        </a:ext>
      </dgm:extLst>
    </dgm:pt>
    <dgm:pt modelId="{DC8C403A-3D4C-487F-A7C4-0128142C1A3E}" type="pres">
      <dgm:prSet presAssocID="{1901E359-0B49-874E-8209-3565F3447DFD}" presName="spaceRect" presStyleCnt="0"/>
      <dgm:spPr/>
    </dgm:pt>
    <dgm:pt modelId="{E71E9528-31DE-4D5E-BB1A-D3A9AC8A9CAE}" type="pres">
      <dgm:prSet presAssocID="{1901E359-0B49-874E-8209-3565F3447DFD}" presName="textRect" presStyleLbl="revTx" presStyleIdx="3" presStyleCnt="4">
        <dgm:presLayoutVars>
          <dgm:chMax val="1"/>
          <dgm:chPref val="1"/>
        </dgm:presLayoutVars>
      </dgm:prSet>
      <dgm:spPr/>
    </dgm:pt>
  </dgm:ptLst>
  <dgm:cxnLst>
    <dgm:cxn modelId="{701B3722-B7A8-504B-930F-5D74489BE31B}" type="presOf" srcId="{8879CF43-2AE1-4E1D-995A-889DAF248FFC}" destId="{BBAFED45-F11B-4FD7-BB62-1865D9480998}" srcOrd="0" destOrd="0" presId="urn:microsoft.com/office/officeart/2018/2/layout/IconCircleList"/>
    <dgm:cxn modelId="{7B0A943A-C441-45AF-8355-BFFE0F90ECBF}" srcId="{8879CF43-2AE1-4E1D-995A-889DAF248FFC}" destId="{51B9FD08-28D4-455D-907D-E0F8506A4B0F}" srcOrd="1" destOrd="0" parTransId="{0CF3428B-A3D8-40B3-8C5F-5F37ECE16B1C}" sibTransId="{E4EEA392-74CF-4FEA-BEF1-6F6D9A6E17A1}"/>
    <dgm:cxn modelId="{EB9D473F-B669-9E4A-A83E-DF341184A69D}" type="presOf" srcId="{41005BFE-0273-4F1D-BBFB-94BAEEB82811}" destId="{88704008-BB32-46CF-B40B-6A3173B7CBDC}" srcOrd="0" destOrd="0" presId="urn:microsoft.com/office/officeart/2018/2/layout/IconCircleList"/>
    <dgm:cxn modelId="{8061CE53-B405-4D44-BF16-F0AEFACA8B16}" type="presOf" srcId="{33FFE929-BB0E-4740-BA5F-A01F25A648D3}" destId="{0E4C9D06-76D4-432D-B3CF-A20A3824D512}" srcOrd="0" destOrd="0" presId="urn:microsoft.com/office/officeart/2018/2/layout/IconCircleList"/>
    <dgm:cxn modelId="{F2616357-B254-3B4D-BD39-07CC1495174C}" type="presOf" srcId="{E4EEA392-74CF-4FEA-BEF1-6F6D9A6E17A1}" destId="{7E552C26-39A7-492D-B284-4B637579C917}" srcOrd="0" destOrd="0" presId="urn:microsoft.com/office/officeart/2018/2/layout/IconCircleList"/>
    <dgm:cxn modelId="{3B6AA25D-E72A-7F44-B303-C20FE81082A9}" type="presOf" srcId="{51B9FD08-28D4-455D-907D-E0F8506A4B0F}" destId="{2745916A-7ED7-404F-A84D-A86194CC2EC2}" srcOrd="0" destOrd="0" presId="urn:microsoft.com/office/officeart/2018/2/layout/IconCircleList"/>
    <dgm:cxn modelId="{D352E460-9D6F-5A4D-9937-95D1D6BA33BE}" type="presOf" srcId="{CC305DF2-CD1C-4981-8B7E-7BCA2C962FE9}" destId="{CFA35CD7-7A41-4CC0-99DB-A41BF6938382}" srcOrd="0" destOrd="0" presId="urn:microsoft.com/office/officeart/2018/2/layout/IconCircleList"/>
    <dgm:cxn modelId="{9C42DC84-1474-407A-BF6F-E3F25C0166AE}" srcId="{8879CF43-2AE1-4E1D-995A-889DAF248FFC}" destId="{CC305DF2-CD1C-4981-8B7E-7BCA2C962FE9}" srcOrd="0" destOrd="0" parTransId="{101C4DE5-D8E4-4F71-831B-F6DBC40A396D}" sibTransId="{41005BFE-0273-4F1D-BBFB-94BAEEB82811}"/>
    <dgm:cxn modelId="{6D533F95-2C41-2645-84C7-7F47774A47E0}" type="presOf" srcId="{B9191D0B-69E7-4453-9AFE-8C84552102BA}" destId="{64651230-173D-451C-B172-840864DD93F3}" srcOrd="0" destOrd="0" presId="urn:microsoft.com/office/officeart/2018/2/layout/IconCircleList"/>
    <dgm:cxn modelId="{417FA1C3-88BD-4426-AF28-8AB6074BB466}" srcId="{8879CF43-2AE1-4E1D-995A-889DAF248FFC}" destId="{B9191D0B-69E7-4453-9AFE-8C84552102BA}" srcOrd="2" destOrd="0" parTransId="{CA8DD27B-C58D-4600-84A7-0F44D1D079C7}" sibTransId="{33FFE929-BB0E-4740-BA5F-A01F25A648D3}"/>
    <dgm:cxn modelId="{D8DFB5CA-DC6D-4B41-94BC-E025B6F65651}" type="presOf" srcId="{1901E359-0B49-874E-8209-3565F3447DFD}" destId="{E71E9528-31DE-4D5E-BB1A-D3A9AC8A9CAE}" srcOrd="0" destOrd="0" presId="urn:microsoft.com/office/officeart/2018/2/layout/IconCircleList"/>
    <dgm:cxn modelId="{E31DD3D6-2144-B447-A306-1AEF463A4EB7}" srcId="{8879CF43-2AE1-4E1D-995A-889DAF248FFC}" destId="{1901E359-0B49-874E-8209-3565F3447DFD}" srcOrd="3" destOrd="0" parTransId="{DD3A977E-29A5-FE4D-918C-401BF7FFA438}" sibTransId="{5B20AB9D-7BA7-C14C-8B15-F924F7A8E541}"/>
    <dgm:cxn modelId="{CDDA379B-A51A-3741-BA4A-2B1E90131DA8}" type="presParOf" srcId="{BBAFED45-F11B-4FD7-BB62-1865D9480998}" destId="{88500AC6-6D51-4860-AE7D-2A164A9C6D85}" srcOrd="0" destOrd="0" presId="urn:microsoft.com/office/officeart/2018/2/layout/IconCircleList"/>
    <dgm:cxn modelId="{3A56E6E7-1BE9-B444-B095-79E5167B053F}" type="presParOf" srcId="{88500AC6-6D51-4860-AE7D-2A164A9C6D85}" destId="{7F1A97DF-FD30-40BC-9993-E8CCAD3BCF64}" srcOrd="0" destOrd="0" presId="urn:microsoft.com/office/officeart/2018/2/layout/IconCircleList"/>
    <dgm:cxn modelId="{A4956BA8-AD85-E340-847C-01770DE933C4}" type="presParOf" srcId="{7F1A97DF-FD30-40BC-9993-E8CCAD3BCF64}" destId="{FD721639-BD01-4461-90CF-A83FF285C2D1}" srcOrd="0" destOrd="0" presId="urn:microsoft.com/office/officeart/2018/2/layout/IconCircleList"/>
    <dgm:cxn modelId="{32C71B06-C388-6049-A8E6-7A418CF77F53}" type="presParOf" srcId="{7F1A97DF-FD30-40BC-9993-E8CCAD3BCF64}" destId="{2D3A19D8-92DC-47EB-AC44-0F29BFDC5CE2}" srcOrd="1" destOrd="0" presId="urn:microsoft.com/office/officeart/2018/2/layout/IconCircleList"/>
    <dgm:cxn modelId="{02B46C79-1D8B-FB4D-845A-87F52A5C9417}" type="presParOf" srcId="{7F1A97DF-FD30-40BC-9993-E8CCAD3BCF64}" destId="{52266F17-ED24-4DF6-A0E2-90FCDA81CAD3}" srcOrd="2" destOrd="0" presId="urn:microsoft.com/office/officeart/2018/2/layout/IconCircleList"/>
    <dgm:cxn modelId="{F61865DD-88D8-934A-AFAC-2F89CFC67152}" type="presParOf" srcId="{7F1A97DF-FD30-40BC-9993-E8CCAD3BCF64}" destId="{CFA35CD7-7A41-4CC0-99DB-A41BF6938382}" srcOrd="3" destOrd="0" presId="urn:microsoft.com/office/officeart/2018/2/layout/IconCircleList"/>
    <dgm:cxn modelId="{A681F1A1-5068-C44A-A65D-7A77AC1FFE2C}" type="presParOf" srcId="{88500AC6-6D51-4860-AE7D-2A164A9C6D85}" destId="{88704008-BB32-46CF-B40B-6A3173B7CBDC}" srcOrd="1" destOrd="0" presId="urn:microsoft.com/office/officeart/2018/2/layout/IconCircleList"/>
    <dgm:cxn modelId="{7F26C567-3BF7-A044-B9FD-F776DBB642A1}" type="presParOf" srcId="{88500AC6-6D51-4860-AE7D-2A164A9C6D85}" destId="{B96E0A33-C456-4174-A6CD-05619FBD3345}" srcOrd="2" destOrd="0" presId="urn:microsoft.com/office/officeart/2018/2/layout/IconCircleList"/>
    <dgm:cxn modelId="{51525933-DBF6-6743-B896-14E1EE35C0BA}" type="presParOf" srcId="{B96E0A33-C456-4174-A6CD-05619FBD3345}" destId="{4C07F8D6-AEDE-4E55-857D-D642D97EF316}" srcOrd="0" destOrd="0" presId="urn:microsoft.com/office/officeart/2018/2/layout/IconCircleList"/>
    <dgm:cxn modelId="{D5724D2D-F672-B74D-8B87-208C0F1FDF8D}" type="presParOf" srcId="{B96E0A33-C456-4174-A6CD-05619FBD3345}" destId="{FC4F66EA-BD28-41DB-8D3F-B2817C1937F5}" srcOrd="1" destOrd="0" presId="urn:microsoft.com/office/officeart/2018/2/layout/IconCircleList"/>
    <dgm:cxn modelId="{A983F12A-98C8-384A-B534-A8521BD67CD9}" type="presParOf" srcId="{B96E0A33-C456-4174-A6CD-05619FBD3345}" destId="{92B06E96-FFB2-4668-9170-3E79D4C1178B}" srcOrd="2" destOrd="0" presId="urn:microsoft.com/office/officeart/2018/2/layout/IconCircleList"/>
    <dgm:cxn modelId="{648B4932-0320-1C47-B4FD-82894049C1FC}" type="presParOf" srcId="{B96E0A33-C456-4174-A6CD-05619FBD3345}" destId="{2745916A-7ED7-404F-A84D-A86194CC2EC2}" srcOrd="3" destOrd="0" presId="urn:microsoft.com/office/officeart/2018/2/layout/IconCircleList"/>
    <dgm:cxn modelId="{17787843-FB1C-0744-B8B2-8060A110466E}" type="presParOf" srcId="{88500AC6-6D51-4860-AE7D-2A164A9C6D85}" destId="{7E552C26-39A7-492D-B284-4B637579C917}" srcOrd="3" destOrd="0" presId="urn:microsoft.com/office/officeart/2018/2/layout/IconCircleList"/>
    <dgm:cxn modelId="{7A73F49E-AB5A-8241-A583-7F33E28AEB5F}" type="presParOf" srcId="{88500AC6-6D51-4860-AE7D-2A164A9C6D85}" destId="{9D663565-8F55-4938-9B1B-136119E4977C}" srcOrd="4" destOrd="0" presId="urn:microsoft.com/office/officeart/2018/2/layout/IconCircleList"/>
    <dgm:cxn modelId="{AEFC663F-89BE-C847-B4D2-573B7F0B5216}" type="presParOf" srcId="{9D663565-8F55-4938-9B1B-136119E4977C}" destId="{E01CA9EF-69FF-4220-ADD4-3E3AF72064AC}" srcOrd="0" destOrd="0" presId="urn:microsoft.com/office/officeart/2018/2/layout/IconCircleList"/>
    <dgm:cxn modelId="{D28A045B-2DBD-5F4B-B1B4-17552582E6BF}" type="presParOf" srcId="{9D663565-8F55-4938-9B1B-136119E4977C}" destId="{77199AB2-309D-45F7-AA95-64F46D642239}" srcOrd="1" destOrd="0" presId="urn:microsoft.com/office/officeart/2018/2/layout/IconCircleList"/>
    <dgm:cxn modelId="{8012BCAD-C204-524D-B102-C3763DF0A70A}" type="presParOf" srcId="{9D663565-8F55-4938-9B1B-136119E4977C}" destId="{3E8582FE-B0C6-4BCA-A530-617E68C08436}" srcOrd="2" destOrd="0" presId="urn:microsoft.com/office/officeart/2018/2/layout/IconCircleList"/>
    <dgm:cxn modelId="{1D9F4EB8-6566-094B-B417-1174226CAFA5}" type="presParOf" srcId="{9D663565-8F55-4938-9B1B-136119E4977C}" destId="{64651230-173D-451C-B172-840864DD93F3}" srcOrd="3" destOrd="0" presId="urn:microsoft.com/office/officeart/2018/2/layout/IconCircleList"/>
    <dgm:cxn modelId="{21CB902F-8143-2548-9803-A160A7231A70}" type="presParOf" srcId="{88500AC6-6D51-4860-AE7D-2A164A9C6D85}" destId="{0E4C9D06-76D4-432D-B3CF-A20A3824D512}" srcOrd="5" destOrd="0" presId="urn:microsoft.com/office/officeart/2018/2/layout/IconCircleList"/>
    <dgm:cxn modelId="{5535BE54-812E-4B42-9102-78C81F9D7BF2}" type="presParOf" srcId="{88500AC6-6D51-4860-AE7D-2A164A9C6D85}" destId="{7CB2DE8C-08AB-4514-A989-C37EA33F4DBC}" srcOrd="6" destOrd="0" presId="urn:microsoft.com/office/officeart/2018/2/layout/IconCircleList"/>
    <dgm:cxn modelId="{4D8E8B00-0815-F14E-97B4-BF82E92B2E97}" type="presParOf" srcId="{7CB2DE8C-08AB-4514-A989-C37EA33F4DBC}" destId="{26798043-4A9F-4EF5-BE32-A3EC8B429A65}" srcOrd="0" destOrd="0" presId="urn:microsoft.com/office/officeart/2018/2/layout/IconCircleList"/>
    <dgm:cxn modelId="{4156FA29-CC6C-EF4E-96F4-466B066DB465}" type="presParOf" srcId="{7CB2DE8C-08AB-4514-A989-C37EA33F4DBC}" destId="{F4A8D158-B0C0-4FC1-BE19-80D210CC9335}" srcOrd="1" destOrd="0" presId="urn:microsoft.com/office/officeart/2018/2/layout/IconCircleList"/>
    <dgm:cxn modelId="{27F1FD5C-1EB7-EF48-A8B3-D0098060150F}" type="presParOf" srcId="{7CB2DE8C-08AB-4514-A989-C37EA33F4DBC}" destId="{DC8C403A-3D4C-487F-A7C4-0128142C1A3E}" srcOrd="2" destOrd="0" presId="urn:microsoft.com/office/officeart/2018/2/layout/IconCircleList"/>
    <dgm:cxn modelId="{374F7E54-AF2B-0F44-80A7-80602EFCE86A}" type="presParOf" srcId="{7CB2DE8C-08AB-4514-A989-C37EA33F4DBC}" destId="{E71E9528-31DE-4D5E-BB1A-D3A9AC8A9CAE}"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88AAF0-1167-DE40-905A-D0AAE5D108D9}">
      <dsp:nvSpPr>
        <dsp:cNvPr id="0" name=""/>
        <dsp:cNvSpPr/>
      </dsp:nvSpPr>
      <dsp:spPr>
        <a:xfrm>
          <a:off x="754104" y="944"/>
          <a:ext cx="3780850" cy="1512340"/>
        </a:xfrm>
        <a:prstGeom prst="chevron">
          <a:avLst/>
        </a:prstGeom>
        <a:solidFill>
          <a:srgbClr val="E9F5E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latin typeface="Arial" panose="020B0604020202020204" pitchFamily="34" charset="0"/>
              <a:cs typeface="Arial" panose="020B0604020202020204" pitchFamily="34" charset="0"/>
            </a:rPr>
            <a:t>CoSMIC </a:t>
          </a:r>
          <a:r>
            <a:rPr lang="en-US" sz="2800" b="1" kern="1200" dirty="0">
              <a:solidFill>
                <a:schemeClr val="accent6">
                  <a:lumMod val="50000"/>
                </a:schemeClr>
              </a:solidFill>
              <a:latin typeface="Arial" panose="020B0604020202020204" pitchFamily="34" charset="0"/>
              <a:cs typeface="Arial" panose="020B0604020202020204" pitchFamily="34" charset="0"/>
            </a:rPr>
            <a:t>develops</a:t>
          </a:r>
          <a:r>
            <a:rPr lang="en-US" sz="2800" kern="1200" dirty="0">
              <a:solidFill>
                <a:schemeClr val="tx1"/>
              </a:solidFill>
              <a:latin typeface="Arial" panose="020B0604020202020204" pitchFamily="34" charset="0"/>
              <a:cs typeface="Arial" panose="020B0604020202020204" pitchFamily="34" charset="0"/>
            </a:rPr>
            <a:t> a bioinformatics reputation</a:t>
          </a:r>
        </a:p>
      </dsp:txBody>
      <dsp:txXfrm>
        <a:off x="1510274" y="944"/>
        <a:ext cx="2268510" cy="15123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88AAF0-1167-DE40-905A-D0AAE5D108D9}">
      <dsp:nvSpPr>
        <dsp:cNvPr id="0" name=""/>
        <dsp:cNvSpPr/>
      </dsp:nvSpPr>
      <dsp:spPr>
        <a:xfrm>
          <a:off x="1508208" y="0"/>
          <a:ext cx="3780850" cy="1512340"/>
        </a:xfrm>
        <a:prstGeom prst="chevron">
          <a:avLst/>
        </a:prstGeom>
        <a:solidFill>
          <a:srgbClr val="E9F5E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latin typeface="Arial" panose="020B0604020202020204" pitchFamily="34" charset="0"/>
              <a:cs typeface="Arial" panose="020B0604020202020204" pitchFamily="34" charset="0"/>
            </a:rPr>
            <a:t>CoSMIC </a:t>
          </a:r>
          <a:r>
            <a:rPr lang="en-US" sz="2800" b="1" kern="1200" dirty="0">
              <a:solidFill>
                <a:schemeClr val="accent6">
                  <a:lumMod val="50000"/>
                </a:schemeClr>
              </a:solidFill>
              <a:latin typeface="Arial" panose="020B0604020202020204" pitchFamily="34" charset="0"/>
              <a:cs typeface="Arial" panose="020B0604020202020204" pitchFamily="34" charset="0"/>
            </a:rPr>
            <a:t>recruits and retains </a:t>
          </a:r>
          <a:r>
            <a:rPr lang="en-US" sz="2800" b="0" kern="1200" dirty="0">
              <a:solidFill>
                <a:schemeClr val="tx1"/>
              </a:solidFill>
              <a:latin typeface="Arial" panose="020B0604020202020204" pitchFamily="34" charset="0"/>
              <a:cs typeface="Arial" panose="020B0604020202020204" pitchFamily="34" charset="0"/>
            </a:rPr>
            <a:t>diversity</a:t>
          </a:r>
        </a:p>
      </dsp:txBody>
      <dsp:txXfrm>
        <a:off x="2264378" y="0"/>
        <a:ext cx="2268510" cy="15123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21639-BD01-4461-90CF-A83FF285C2D1}">
      <dsp:nvSpPr>
        <dsp:cNvPr id="0" name=""/>
        <dsp:cNvSpPr/>
      </dsp:nvSpPr>
      <dsp:spPr>
        <a:xfrm>
          <a:off x="212335" y="469890"/>
          <a:ext cx="1335915" cy="133591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3A19D8-92DC-47EB-AC44-0F29BFDC5CE2}">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A35CD7-7A41-4CC0-99DB-A41BF6938382}">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Microbiology</a:t>
          </a:r>
        </a:p>
      </dsp:txBody>
      <dsp:txXfrm>
        <a:off x="1834517" y="469890"/>
        <a:ext cx="3148942" cy="1335915"/>
      </dsp:txXfrm>
    </dsp:sp>
    <dsp:sp modelId="{4C07F8D6-AEDE-4E55-857D-D642D97EF316}">
      <dsp:nvSpPr>
        <dsp:cNvPr id="0" name=""/>
        <dsp:cNvSpPr/>
      </dsp:nvSpPr>
      <dsp:spPr>
        <a:xfrm>
          <a:off x="5532139" y="469890"/>
          <a:ext cx="1335915" cy="133591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4F66EA-BD28-41DB-8D3F-B2817C1937F5}">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45916A-7ED7-404F-A84D-A86194CC2EC2}">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Ecology</a:t>
          </a:r>
        </a:p>
      </dsp:txBody>
      <dsp:txXfrm>
        <a:off x="7154322" y="469890"/>
        <a:ext cx="3148942" cy="1335915"/>
      </dsp:txXfrm>
    </dsp:sp>
    <dsp:sp modelId="{E01CA9EF-69FF-4220-ADD4-3E3AF72064AC}">
      <dsp:nvSpPr>
        <dsp:cNvPr id="0" name=""/>
        <dsp:cNvSpPr/>
      </dsp:nvSpPr>
      <dsp:spPr>
        <a:xfrm>
          <a:off x="212335" y="2545532"/>
          <a:ext cx="1335915" cy="1335915"/>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199AB2-309D-45F7-AA95-64F46D642239}">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4651230-173D-451C-B172-840864DD93F3}">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Genomics</a:t>
          </a:r>
        </a:p>
      </dsp:txBody>
      <dsp:txXfrm>
        <a:off x="1834517" y="2545532"/>
        <a:ext cx="3148942" cy="1335915"/>
      </dsp:txXfrm>
    </dsp:sp>
    <dsp:sp modelId="{26798043-4A9F-4EF5-BE32-A3EC8B429A65}">
      <dsp:nvSpPr>
        <dsp:cNvPr id="0" name=""/>
        <dsp:cNvSpPr/>
      </dsp:nvSpPr>
      <dsp:spPr>
        <a:xfrm>
          <a:off x="5532139" y="2545532"/>
          <a:ext cx="1335915" cy="1335915"/>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A8D158-B0C0-4FC1-BE19-80D210CC9335}">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71E9528-31DE-4D5E-BB1A-D3A9AC8A9CAE}">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Chemistry</a:t>
          </a:r>
        </a:p>
      </dsp:txBody>
      <dsp:txXfrm>
        <a:off x="7154322" y="2545532"/>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png>
</file>

<file path=ppt/media/image2.png>
</file>

<file path=ppt/media/image20.png>
</file>

<file path=ppt/media/image21.jpg>
</file>

<file path=ppt/media/image22.png>
</file>

<file path=ppt/media/image23.tiff>
</file>

<file path=ppt/media/image24.png>
</file>

<file path=ppt/media/image25.tiff>
</file>

<file path=ppt/media/image26.jpeg>
</file>

<file path=ppt/media/image27.png>
</file>

<file path=ppt/media/image28.png>
</file>

<file path=ppt/media/image29.tiff>
</file>

<file path=ppt/media/image3.png>
</file>

<file path=ppt/media/image30.tiff>
</file>

<file path=ppt/media/image31.tiff>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png>
</file>

<file path=ppt/media/image43.jpeg>
</file>

<file path=ppt/media/image44.tiff>
</file>

<file path=ppt/media/image45.tiff>
</file>

<file path=ppt/media/image46.tiff>
</file>

<file path=ppt/media/image47.png>
</file>

<file path=ppt/media/image48.png>
</file>

<file path=ppt/media/image49.png>
</file>

<file path=ppt/media/image5.png>
</file>

<file path=ppt/media/image50.png>
</file>

<file path=ppt/media/image51.tiff>
</file>

<file path=ppt/media/image52.jpg>
</file>

<file path=ppt/media/image53.jpg>
</file>

<file path=ppt/media/image54.png>
</file>

<file path=ppt/media/image5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D4787C-CB02-5644-A0D4-B2CCF071C54F}" type="datetimeFigureOut">
              <a:rPr lang="en-US" smtClean="0"/>
              <a:t>4/8/24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05B882-B12F-CD47-A82A-D09C1F8DC180}" type="slidenum">
              <a:rPr lang="en-US" smtClean="0"/>
              <a:t>‹#›</a:t>
            </a:fld>
            <a:endParaRPr lang="en-US"/>
          </a:p>
        </p:txBody>
      </p:sp>
    </p:spTree>
    <p:extLst>
      <p:ext uri="{BB962C8B-B14F-4D97-AF65-F5344CB8AC3E}">
        <p14:creationId xmlns:p14="http://schemas.microsoft.com/office/powerpoint/2010/main" val="559572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042E4-0ACE-544E-BCEE-4859A3121562}" type="slidenum">
              <a:rPr lang="en-US" smtClean="0"/>
              <a:t>2</a:t>
            </a:fld>
            <a:endParaRPr lang="en-US"/>
          </a:p>
        </p:txBody>
      </p:sp>
    </p:spTree>
    <p:extLst>
      <p:ext uri="{BB962C8B-B14F-4D97-AF65-F5344CB8AC3E}">
        <p14:creationId xmlns:p14="http://schemas.microsoft.com/office/powerpoint/2010/main" val="4185504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Vibrio </a:t>
            </a:r>
            <a:r>
              <a:rPr lang="en-US" sz="1200" b="0" i="1" kern="1200" dirty="0" err="1">
                <a:solidFill>
                  <a:schemeClr val="tx1"/>
                </a:solidFill>
                <a:effectLst/>
                <a:latin typeface="+mn-lt"/>
                <a:ea typeface="+mn-ea"/>
                <a:cs typeface="+mn-cs"/>
              </a:rPr>
              <a:t>fischeri</a:t>
            </a:r>
            <a:r>
              <a:rPr lang="en-US" sz="1200" b="0" i="1" kern="1200" dirty="0">
                <a:solidFill>
                  <a:schemeClr val="tx1"/>
                </a:solidFill>
                <a:effectLst/>
                <a:latin typeface="+mn-lt"/>
                <a:ea typeface="+mn-ea"/>
                <a:cs typeface="+mn-cs"/>
              </a:rPr>
              <a:t> is a </a:t>
            </a:r>
            <a:r>
              <a:rPr lang="en-US" sz="1200" b="0" i="0" kern="1200" dirty="0">
                <a:solidFill>
                  <a:schemeClr val="tx1"/>
                </a:solidFill>
                <a:effectLst/>
                <a:latin typeface="+mn-lt"/>
                <a:ea typeface="+mn-ea"/>
                <a:cs typeface="+mn-cs"/>
              </a:rPr>
              <a:t>marine heterotroph that engages in both cooperative and pathogenic interactions with host animals. </a:t>
            </a:r>
          </a:p>
          <a:p>
            <a:r>
              <a:rPr lang="en-US" sz="1200" b="0" i="0" kern="1200" dirty="0">
                <a:solidFill>
                  <a:schemeClr val="tx1"/>
                </a:solidFill>
                <a:effectLst/>
                <a:latin typeface="+mn-lt"/>
                <a:ea typeface="+mn-ea"/>
                <a:cs typeface="+mn-cs"/>
              </a:rPr>
              <a:t>The Hawaiian bobtail squid is a small, nocturnal, marine invertebrate that spends its nights hunting for prey in shallow waters.</a:t>
            </a:r>
          </a:p>
          <a:p>
            <a:r>
              <a:rPr lang="en-US" sz="1200" b="0" i="0" kern="1200" dirty="0">
                <a:solidFill>
                  <a:schemeClr val="tx1"/>
                </a:solidFill>
                <a:effectLst/>
                <a:latin typeface="+mn-lt"/>
                <a:ea typeface="+mn-ea"/>
                <a:cs typeface="+mn-cs"/>
              </a:rPr>
              <a:t>A sophisticated tool in the bobtail squid's anti-predatory arsenal is a colony of luminous </a:t>
            </a:r>
            <a:r>
              <a:rPr lang="en-US" sz="1200" b="0" i="1" kern="1200" dirty="0">
                <a:solidFill>
                  <a:schemeClr val="tx1"/>
                </a:solidFill>
                <a:effectLst/>
                <a:latin typeface="+mn-lt"/>
                <a:ea typeface="+mn-ea"/>
                <a:cs typeface="+mn-cs"/>
              </a:rPr>
              <a:t>V. </a:t>
            </a:r>
            <a:r>
              <a:rPr lang="en-US" sz="1200" b="0" i="1" kern="1200" dirty="0" err="1">
                <a:solidFill>
                  <a:schemeClr val="tx1"/>
                </a:solidFill>
                <a:effectLst/>
                <a:latin typeface="+mn-lt"/>
                <a:ea typeface="+mn-ea"/>
                <a:cs typeface="+mn-cs"/>
              </a:rPr>
              <a:t>fischeri</a:t>
            </a:r>
            <a:r>
              <a:rPr lang="en-US" sz="1200" b="0" i="0" kern="1200" dirty="0">
                <a:solidFill>
                  <a:schemeClr val="tx1"/>
                </a:solidFill>
                <a:effectLst/>
                <a:latin typeface="+mn-lt"/>
                <a:ea typeface="+mn-ea"/>
                <a:cs typeface="+mn-cs"/>
              </a:rPr>
              <a:t>, which are housed in a specialized light organ within the squid's mantle cavity. </a:t>
            </a:r>
          </a:p>
          <a:p>
            <a:r>
              <a:rPr lang="en-US" sz="1200" b="0" i="0" kern="1200" dirty="0">
                <a:solidFill>
                  <a:schemeClr val="tx1"/>
                </a:solidFill>
                <a:effectLst/>
                <a:latin typeface="+mn-lt"/>
                <a:ea typeface="+mn-ea"/>
                <a:cs typeface="+mn-cs"/>
              </a:rPr>
              <a:t>The light produced by the symbiont is emitted downward, and the squid can manipulate the intensity of the light to match the intensity of down-welling moon and starlight, thus masking its silhouette to evade bottom-dwelling predators.</a:t>
            </a:r>
            <a:endParaRPr lang="en-US" dirty="0"/>
          </a:p>
        </p:txBody>
      </p:sp>
      <p:sp>
        <p:nvSpPr>
          <p:cNvPr id="4" name="Slide Number Placeholder 3"/>
          <p:cNvSpPr>
            <a:spLocks noGrp="1"/>
          </p:cNvSpPr>
          <p:nvPr>
            <p:ph type="sldNum" sz="quarter" idx="5"/>
          </p:nvPr>
        </p:nvSpPr>
        <p:spPr/>
        <p:txBody>
          <a:bodyPr/>
          <a:lstStyle/>
          <a:p>
            <a:fld id="{4678510E-6E9D-B745-868F-067745710F50}" type="slidenum">
              <a:rPr lang="en-US" smtClean="0"/>
              <a:t>11</a:t>
            </a:fld>
            <a:endParaRPr lang="en-US"/>
          </a:p>
        </p:txBody>
      </p:sp>
    </p:spTree>
    <p:extLst>
      <p:ext uri="{BB962C8B-B14F-4D97-AF65-F5344CB8AC3E}">
        <p14:creationId xmlns:p14="http://schemas.microsoft.com/office/powerpoint/2010/main" val="2059220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78510E-6E9D-B745-868F-067745710F50}" type="slidenum">
              <a:rPr lang="en-US" smtClean="0"/>
              <a:t>12</a:t>
            </a:fld>
            <a:endParaRPr lang="en-US"/>
          </a:p>
        </p:txBody>
      </p:sp>
    </p:spTree>
    <p:extLst>
      <p:ext uri="{BB962C8B-B14F-4D97-AF65-F5344CB8AC3E}">
        <p14:creationId xmlns:p14="http://schemas.microsoft.com/office/powerpoint/2010/main" val="1422739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environment can be on an animal. We’ve heard a lot about the human microbiome. It can be any host, including plants.</a:t>
            </a:r>
          </a:p>
        </p:txBody>
      </p:sp>
      <p:sp>
        <p:nvSpPr>
          <p:cNvPr id="4" name="Slide Number Placeholder 3"/>
          <p:cNvSpPr>
            <a:spLocks noGrp="1"/>
          </p:cNvSpPr>
          <p:nvPr>
            <p:ph type="sldNum" sz="quarter" idx="5"/>
          </p:nvPr>
        </p:nvSpPr>
        <p:spPr/>
        <p:txBody>
          <a:bodyPr/>
          <a:lstStyle/>
          <a:p>
            <a:fld id="{516C84E2-D642-D840-AFE0-37F7B95FEB6E}" type="slidenum">
              <a:rPr lang="en-US" smtClean="0"/>
              <a:t>13</a:t>
            </a:fld>
            <a:endParaRPr lang="en-US"/>
          </a:p>
        </p:txBody>
      </p:sp>
    </p:spTree>
    <p:extLst>
      <p:ext uri="{BB962C8B-B14F-4D97-AF65-F5344CB8AC3E}">
        <p14:creationId xmlns:p14="http://schemas.microsoft.com/office/powerpoint/2010/main" val="1526745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99% unique genes bacterial, a lot of metabolism and other opportunities for microbes to influence out health</a:t>
            </a:r>
          </a:p>
        </p:txBody>
      </p:sp>
      <p:sp>
        <p:nvSpPr>
          <p:cNvPr id="4" name="Slide Number Placeholder 3"/>
          <p:cNvSpPr>
            <a:spLocks noGrp="1"/>
          </p:cNvSpPr>
          <p:nvPr>
            <p:ph type="sldNum" sz="quarter" idx="5"/>
          </p:nvPr>
        </p:nvSpPr>
        <p:spPr/>
        <p:txBody>
          <a:bodyPr/>
          <a:lstStyle/>
          <a:p>
            <a:fld id="{4678510E-6E9D-B745-868F-067745710F50}" type="slidenum">
              <a:rPr lang="en-US" smtClean="0"/>
              <a:t>14</a:t>
            </a:fld>
            <a:endParaRPr lang="en-US"/>
          </a:p>
        </p:txBody>
      </p:sp>
    </p:spTree>
    <p:extLst>
      <p:ext uri="{BB962C8B-B14F-4D97-AF65-F5344CB8AC3E}">
        <p14:creationId xmlns:p14="http://schemas.microsoft.com/office/powerpoint/2010/main" val="1390582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there is not one “</a:t>
            </a:r>
            <a:r>
              <a:rPr lang="en-US" dirty="0" err="1"/>
              <a:t>healty</a:t>
            </a:r>
            <a:r>
              <a:rPr lang="en-US" dirty="0"/>
              <a:t> microbiome” – depends on all your variables.</a:t>
            </a:r>
          </a:p>
          <a:p>
            <a:r>
              <a:rPr lang="en-US" dirty="0"/>
              <a:t>Our microbiome confers many benefits to our health and well-being. </a:t>
            </a:r>
          </a:p>
          <a:p>
            <a:r>
              <a:rPr lang="en-US" dirty="0"/>
              <a:t>These include the ability to ward off pathogens through mechanisms such as overcrowding. </a:t>
            </a:r>
          </a:p>
          <a:p>
            <a:r>
              <a:rPr lang="en-US" dirty="0"/>
              <a:t>The ability to provide nutrients we cannot generate ourselves. </a:t>
            </a:r>
          </a:p>
          <a:p>
            <a:r>
              <a:rPr lang="en-US" dirty="0"/>
              <a:t>They produce behavior modification molecules such as serotonin and can help us maintain healthy weights. </a:t>
            </a:r>
          </a:p>
        </p:txBody>
      </p:sp>
      <p:sp>
        <p:nvSpPr>
          <p:cNvPr id="4" name="Slide Number Placeholder 3"/>
          <p:cNvSpPr>
            <a:spLocks noGrp="1"/>
          </p:cNvSpPr>
          <p:nvPr>
            <p:ph type="sldNum" sz="quarter" idx="5"/>
          </p:nvPr>
        </p:nvSpPr>
        <p:spPr/>
        <p:txBody>
          <a:bodyPr/>
          <a:lstStyle/>
          <a:p>
            <a:fld id="{CAF94686-9C7D-FB43-B84A-506286A0628C}" type="slidenum">
              <a:rPr lang="en-US" smtClean="0"/>
              <a:t>15</a:t>
            </a:fld>
            <a:endParaRPr lang="en-US"/>
          </a:p>
        </p:txBody>
      </p:sp>
    </p:spTree>
    <p:extLst>
      <p:ext uri="{BB962C8B-B14F-4D97-AF65-F5344CB8AC3E}">
        <p14:creationId xmlns:p14="http://schemas.microsoft.com/office/powerpoint/2010/main" val="1501717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6C84E2-D642-D840-AFE0-37F7B95FEB6E}" type="slidenum">
              <a:rPr lang="en-US" smtClean="0"/>
              <a:t>16</a:t>
            </a:fld>
            <a:endParaRPr lang="en-US"/>
          </a:p>
        </p:txBody>
      </p:sp>
    </p:spTree>
    <p:extLst>
      <p:ext uri="{BB962C8B-B14F-4D97-AF65-F5344CB8AC3E}">
        <p14:creationId xmlns:p14="http://schemas.microsoft.com/office/powerpoint/2010/main" val="4077197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class DNA, community structure and diversity</a:t>
            </a:r>
          </a:p>
        </p:txBody>
      </p:sp>
      <p:sp>
        <p:nvSpPr>
          <p:cNvPr id="4" name="Slide Number Placeholder 3"/>
          <p:cNvSpPr>
            <a:spLocks noGrp="1"/>
          </p:cNvSpPr>
          <p:nvPr>
            <p:ph type="sldNum" sz="quarter" idx="5"/>
          </p:nvPr>
        </p:nvSpPr>
        <p:spPr/>
        <p:txBody>
          <a:bodyPr/>
          <a:lstStyle/>
          <a:p>
            <a:fld id="{516C84E2-D642-D840-AFE0-37F7B95FEB6E}" type="slidenum">
              <a:rPr lang="en-US" smtClean="0"/>
              <a:t>17</a:t>
            </a:fld>
            <a:endParaRPr lang="en-US"/>
          </a:p>
        </p:txBody>
      </p:sp>
    </p:spTree>
    <p:extLst>
      <p:ext uri="{BB962C8B-B14F-4D97-AF65-F5344CB8AC3E}">
        <p14:creationId xmlns:p14="http://schemas.microsoft.com/office/powerpoint/2010/main" val="27517807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Target a universal gene: 16S, 18S, ITS, </a:t>
            </a:r>
            <a:r>
              <a:rPr lang="en-US" dirty="0" err="1"/>
              <a:t>TrNL</a:t>
            </a:r>
            <a:r>
              <a:rPr lang="en-US" dirty="0"/>
              <a:t>, COI</a:t>
            </a:r>
          </a:p>
          <a:p>
            <a:r>
              <a:rPr lang="en-US" dirty="0"/>
              <a:t>Many people don’t really consider this metagenomics, </a:t>
            </a:r>
            <a:r>
              <a:rPr lang="en-US" dirty="0" err="1"/>
              <a:t>b.c</a:t>
            </a:r>
            <a:r>
              <a:rPr lang="en-US" dirty="0"/>
              <a:t> not really genome studies</a:t>
            </a:r>
          </a:p>
          <a:p>
            <a:r>
              <a:rPr lang="en-US" dirty="0"/>
              <a:t>What we will work on the next two days</a:t>
            </a:r>
          </a:p>
        </p:txBody>
      </p:sp>
      <p:sp>
        <p:nvSpPr>
          <p:cNvPr id="4" name="Slide Number Placeholder 3"/>
          <p:cNvSpPr>
            <a:spLocks noGrp="1"/>
          </p:cNvSpPr>
          <p:nvPr>
            <p:ph type="sldNum" sz="quarter" idx="5"/>
          </p:nvPr>
        </p:nvSpPr>
        <p:spPr/>
        <p:txBody>
          <a:bodyPr/>
          <a:lstStyle/>
          <a:p>
            <a:fld id="{8E05B882-B12F-CD47-A82A-D09C1F8DC180}" type="slidenum">
              <a:rPr lang="en-US" smtClean="0"/>
              <a:t>20</a:t>
            </a:fld>
            <a:endParaRPr lang="en-US"/>
          </a:p>
        </p:txBody>
      </p:sp>
    </p:spTree>
    <p:extLst>
      <p:ext uri="{BB962C8B-B14F-4D97-AF65-F5344CB8AC3E}">
        <p14:creationId xmlns:p14="http://schemas.microsoft.com/office/powerpoint/2010/main" val="29341912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E0D7F2-F731-0E49-BF24-9168D1DD74FF}" type="slidenum">
              <a:rPr lang="en-US" smtClean="0"/>
              <a:t>21</a:t>
            </a:fld>
            <a:endParaRPr lang="en-US"/>
          </a:p>
        </p:txBody>
      </p:sp>
    </p:spTree>
    <p:extLst>
      <p:ext uri="{BB962C8B-B14F-4D97-AF65-F5344CB8AC3E}">
        <p14:creationId xmlns:p14="http://schemas.microsoft.com/office/powerpoint/2010/main" val="29828414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 30S or small ribosomal subunit in prokaryotes, supports binding and reading of mRNA during translation</a:t>
            </a:r>
          </a:p>
        </p:txBody>
      </p:sp>
      <p:sp>
        <p:nvSpPr>
          <p:cNvPr id="4" name="Slide Number Placeholder 3"/>
          <p:cNvSpPr>
            <a:spLocks noGrp="1"/>
          </p:cNvSpPr>
          <p:nvPr>
            <p:ph type="sldNum" sz="quarter" idx="5"/>
          </p:nvPr>
        </p:nvSpPr>
        <p:spPr/>
        <p:txBody>
          <a:bodyPr/>
          <a:lstStyle/>
          <a:p>
            <a:fld id="{63E0D7F2-F731-0E49-BF24-9168D1DD74FF}" type="slidenum">
              <a:rPr lang="en-US" smtClean="0"/>
              <a:t>22</a:t>
            </a:fld>
            <a:endParaRPr lang="en-US"/>
          </a:p>
        </p:txBody>
      </p:sp>
    </p:spTree>
    <p:extLst>
      <p:ext uri="{BB962C8B-B14F-4D97-AF65-F5344CB8AC3E}">
        <p14:creationId xmlns:p14="http://schemas.microsoft.com/office/powerpoint/2010/main" val="4138125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042E4-0ACE-544E-BCEE-4859A3121562}" type="slidenum">
              <a:rPr lang="en-US" smtClean="0"/>
              <a:t>3</a:t>
            </a:fld>
            <a:endParaRPr lang="en-US"/>
          </a:p>
        </p:txBody>
      </p:sp>
    </p:spTree>
    <p:extLst>
      <p:ext uri="{BB962C8B-B14F-4D97-AF65-F5344CB8AC3E}">
        <p14:creationId xmlns:p14="http://schemas.microsoft.com/office/powerpoint/2010/main" val="9488751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9 hypervariable regions bookended by conserved regions</a:t>
            </a:r>
          </a:p>
        </p:txBody>
      </p:sp>
      <p:sp>
        <p:nvSpPr>
          <p:cNvPr id="4" name="Slide Number Placeholder 3"/>
          <p:cNvSpPr>
            <a:spLocks noGrp="1"/>
          </p:cNvSpPr>
          <p:nvPr>
            <p:ph type="sldNum" sz="quarter" idx="5"/>
          </p:nvPr>
        </p:nvSpPr>
        <p:spPr/>
        <p:txBody>
          <a:bodyPr/>
          <a:lstStyle/>
          <a:p>
            <a:fld id="{63E0D7F2-F731-0E49-BF24-9168D1DD74FF}" type="slidenum">
              <a:rPr lang="en-US" smtClean="0"/>
              <a:t>23</a:t>
            </a:fld>
            <a:endParaRPr lang="en-US"/>
          </a:p>
        </p:txBody>
      </p:sp>
    </p:spTree>
    <p:extLst>
      <p:ext uri="{BB962C8B-B14F-4D97-AF65-F5344CB8AC3E}">
        <p14:creationId xmlns:p14="http://schemas.microsoft.com/office/powerpoint/2010/main" val="4453896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ways to build an amplicon library or amplicon pool for sequencing. One way or the other, you want to be able to mix amplicons from hundreds of samples to be sequenced in a single run</a:t>
            </a:r>
          </a:p>
        </p:txBody>
      </p:sp>
      <p:sp>
        <p:nvSpPr>
          <p:cNvPr id="4" name="Slide Number Placeholder 3"/>
          <p:cNvSpPr>
            <a:spLocks noGrp="1"/>
          </p:cNvSpPr>
          <p:nvPr>
            <p:ph type="sldNum" sz="quarter" idx="5"/>
          </p:nvPr>
        </p:nvSpPr>
        <p:spPr/>
        <p:txBody>
          <a:bodyPr/>
          <a:lstStyle/>
          <a:p>
            <a:fld id="{63E0D7F2-F731-0E49-BF24-9168D1DD74FF}" type="slidenum">
              <a:rPr lang="en-US" smtClean="0"/>
              <a:t>24</a:t>
            </a:fld>
            <a:endParaRPr lang="en-US"/>
          </a:p>
        </p:txBody>
      </p:sp>
    </p:spTree>
    <p:extLst>
      <p:ext uri="{BB962C8B-B14F-4D97-AF65-F5344CB8AC3E}">
        <p14:creationId xmlns:p14="http://schemas.microsoft.com/office/powerpoint/2010/main" val="890309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E0D7F2-F731-0E49-BF24-9168D1DD74FF}" type="slidenum">
              <a:rPr lang="en-US" smtClean="0"/>
              <a:t>25</a:t>
            </a:fld>
            <a:endParaRPr lang="en-US"/>
          </a:p>
        </p:txBody>
      </p:sp>
    </p:spTree>
    <p:extLst>
      <p:ext uri="{BB962C8B-B14F-4D97-AF65-F5344CB8AC3E}">
        <p14:creationId xmlns:p14="http://schemas.microsoft.com/office/powerpoint/2010/main" val="1027709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47213d4003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47213d4003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These are the basic steps to performing a microbiome study - steps on left are the overarching steps</a:t>
            </a:r>
            <a:endParaRPr dirty="0"/>
          </a:p>
          <a:p>
            <a:pPr marL="0" lvl="0" indent="0" algn="l" rtl="0">
              <a:spcBef>
                <a:spcPts val="0"/>
              </a:spcBef>
              <a:spcAft>
                <a:spcPts val="0"/>
              </a:spcAft>
              <a:buNone/>
            </a:pPr>
            <a:r>
              <a:rPr lang="en" dirty="0"/>
              <a:t>Stuff in the middle is a little more detailed, relevant to the types of studies we focus on in this workshop</a:t>
            </a:r>
            <a:endParaRPr dirty="0"/>
          </a:p>
          <a:p>
            <a:pPr marL="0" lvl="0" indent="0" algn="l" rtl="0">
              <a:spcBef>
                <a:spcPts val="0"/>
              </a:spcBef>
              <a:spcAft>
                <a:spcPts val="0"/>
              </a:spcAft>
              <a:buNone/>
            </a:pPr>
            <a:r>
              <a:rPr lang="en" dirty="0"/>
              <a:t>We will focus on data analysis in this 2 day module. I will walk us through some of the process steps that you won’t do so you can get an idea</a:t>
            </a:r>
            <a:endParaRPr dirty="0"/>
          </a:p>
        </p:txBody>
      </p:sp>
    </p:spTree>
    <p:extLst>
      <p:ext uri="{BB962C8B-B14F-4D97-AF65-F5344CB8AC3E}">
        <p14:creationId xmlns:p14="http://schemas.microsoft.com/office/powerpoint/2010/main" val="5453770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Pool samples together in equimolar concentrations and run in a single </a:t>
            </a:r>
            <a:r>
              <a:rPr lang="en-US" dirty="0" err="1"/>
              <a:t>MiSeq</a:t>
            </a:r>
            <a:r>
              <a:rPr lang="en-US" dirty="0"/>
              <a:t> lane – the amount of samples you put on a plate will relate to the resulting sequencing depth. So you may potentially want less samples on a plate if you expect high diversity samples. </a:t>
            </a:r>
          </a:p>
        </p:txBody>
      </p:sp>
      <p:sp>
        <p:nvSpPr>
          <p:cNvPr id="4" name="Slide Number Placeholder 3"/>
          <p:cNvSpPr>
            <a:spLocks noGrp="1"/>
          </p:cNvSpPr>
          <p:nvPr>
            <p:ph type="sldNum" sz="quarter" idx="5"/>
          </p:nvPr>
        </p:nvSpPr>
        <p:spPr/>
        <p:txBody>
          <a:bodyPr/>
          <a:lstStyle/>
          <a:p>
            <a:fld id="{4678510E-6E9D-B745-868F-067745710F50}" type="slidenum">
              <a:rPr lang="en-US" smtClean="0"/>
              <a:t>27</a:t>
            </a:fld>
            <a:endParaRPr lang="en-US"/>
          </a:p>
        </p:txBody>
      </p:sp>
    </p:spTree>
    <p:extLst>
      <p:ext uri="{BB962C8B-B14F-4D97-AF65-F5344CB8AC3E}">
        <p14:creationId xmlns:p14="http://schemas.microsoft.com/office/powerpoint/2010/main" val="2539355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37c74c37f0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37c74c37f0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9952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Shape 12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6" name="Shape 123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Sequencing isn’t perfect - sometimes errors do occur, and what we see in our data does not exactly match the true sequences</a:t>
            </a:r>
          </a:p>
          <a:p>
            <a:pPr marL="0" lvl="0" indent="0" algn="l" rtl="0">
              <a:spcBef>
                <a:spcPts val="0"/>
              </a:spcBef>
              <a:spcAft>
                <a:spcPts val="0"/>
              </a:spcAft>
              <a:buNone/>
            </a:pPr>
            <a:r>
              <a:rPr lang="en-US" dirty="0"/>
              <a:t>For this reason, there are multiple possibilities for what the sequences actually are (based on what we see), so there is this kind of fuzzy area of the realm of possibilities for a sequence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Finds the cleanest sequence, corrects errors based on that sequence, and discards noisy sequences</a:t>
            </a:r>
          </a:p>
          <a:p>
            <a:pPr marL="0" lvl="0" indent="0" algn="l" rtl="0">
              <a:spcBef>
                <a:spcPts val="0"/>
              </a:spcBef>
              <a:spcAft>
                <a:spcPts val="0"/>
              </a:spcAft>
              <a:buNone/>
            </a:pPr>
            <a:endParaRPr lang="en-US" dirty="0"/>
          </a:p>
          <a:p>
            <a:pPr marL="0" lvl="0" indent="0" rtl="0">
              <a:spcBef>
                <a:spcPts val="0"/>
              </a:spcBef>
              <a:spcAft>
                <a:spcPts val="0"/>
              </a:spcAft>
              <a:buNone/>
            </a:pPr>
            <a:endParaRPr dirty="0"/>
          </a:p>
        </p:txBody>
      </p:sp>
    </p:spTree>
    <p:extLst>
      <p:ext uri="{BB962C8B-B14F-4D97-AF65-F5344CB8AC3E}">
        <p14:creationId xmlns:p14="http://schemas.microsoft.com/office/powerpoint/2010/main" val="16812153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320661-297C-814D-8EC3-D07A14B195CC}" type="slidenum">
              <a:rPr lang="en-US" smtClean="0"/>
              <a:t>31</a:t>
            </a:fld>
            <a:endParaRPr lang="en-US"/>
          </a:p>
        </p:txBody>
      </p:sp>
    </p:spTree>
    <p:extLst>
      <p:ext uri="{BB962C8B-B14F-4D97-AF65-F5344CB8AC3E}">
        <p14:creationId xmlns:p14="http://schemas.microsoft.com/office/powerpoint/2010/main" val="10590996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7c74c37f0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7c74c37f0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44076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Shape 18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5" name="Shape 1825"/>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lang="en-US" baseline="0" dirty="0"/>
          </a:p>
          <a:p>
            <a:pPr marL="0" lvl="0" indent="0" rtl="0">
              <a:spcBef>
                <a:spcPts val="0"/>
              </a:spcBef>
              <a:spcAft>
                <a:spcPts val="0"/>
              </a:spcAft>
              <a:buNone/>
            </a:pPr>
            <a:endParaRPr lang="en-US" baseline="0" dirty="0"/>
          </a:p>
          <a:p>
            <a:pPr marL="0" lvl="0" indent="0" rtl="0">
              <a:spcBef>
                <a:spcPts val="0"/>
              </a:spcBef>
              <a:spcAft>
                <a:spcPts val="0"/>
              </a:spcAft>
              <a:buNone/>
            </a:pPr>
            <a:endParaRPr dirty="0"/>
          </a:p>
        </p:txBody>
      </p:sp>
    </p:spTree>
    <p:extLst>
      <p:ext uri="{BB962C8B-B14F-4D97-AF65-F5344CB8AC3E}">
        <p14:creationId xmlns:p14="http://schemas.microsoft.com/office/powerpoint/2010/main" val="481355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042E4-0ACE-544E-BCEE-4859A3121562}" type="slidenum">
              <a:rPr lang="en-US" smtClean="0"/>
              <a:t>4</a:t>
            </a:fld>
            <a:endParaRPr lang="en-US"/>
          </a:p>
        </p:txBody>
      </p:sp>
    </p:spTree>
    <p:extLst>
      <p:ext uri="{BB962C8B-B14F-4D97-AF65-F5344CB8AC3E}">
        <p14:creationId xmlns:p14="http://schemas.microsoft.com/office/powerpoint/2010/main" val="20201267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taxa groups that look out of place?</a:t>
            </a:r>
          </a:p>
        </p:txBody>
      </p:sp>
      <p:sp>
        <p:nvSpPr>
          <p:cNvPr id="4" name="Slide Number Placeholder 3"/>
          <p:cNvSpPr>
            <a:spLocks noGrp="1"/>
          </p:cNvSpPr>
          <p:nvPr>
            <p:ph type="sldNum" sz="quarter" idx="10"/>
          </p:nvPr>
        </p:nvSpPr>
        <p:spPr/>
        <p:txBody>
          <a:bodyPr/>
          <a:lstStyle/>
          <a:p>
            <a:fld id="{13BAC27A-5A77-D243-B06A-8E29C4322178}" type="slidenum">
              <a:rPr lang="en-US" smtClean="0"/>
              <a:t>34</a:t>
            </a:fld>
            <a:endParaRPr lang="en-US"/>
          </a:p>
        </p:txBody>
      </p:sp>
    </p:spTree>
    <p:extLst>
      <p:ext uri="{BB962C8B-B14F-4D97-AF65-F5344CB8AC3E}">
        <p14:creationId xmlns:p14="http://schemas.microsoft.com/office/powerpoint/2010/main" val="2799613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320661-297C-814D-8EC3-D07A14B195CC}" type="slidenum">
              <a:rPr lang="en-US" smtClean="0"/>
              <a:t>35</a:t>
            </a:fld>
            <a:endParaRPr lang="en-US"/>
          </a:p>
        </p:txBody>
      </p:sp>
    </p:spTree>
    <p:extLst>
      <p:ext uri="{BB962C8B-B14F-4D97-AF65-F5344CB8AC3E}">
        <p14:creationId xmlns:p14="http://schemas.microsoft.com/office/powerpoint/2010/main" val="36719730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BAC27A-5A77-D243-B06A-8E29C4322178}" type="slidenum">
              <a:rPr lang="en-US" smtClean="0"/>
              <a:t>36</a:t>
            </a:fld>
            <a:endParaRPr lang="en-US"/>
          </a:p>
        </p:txBody>
      </p:sp>
    </p:spTree>
    <p:extLst>
      <p:ext uri="{BB962C8B-B14F-4D97-AF65-F5344CB8AC3E}">
        <p14:creationId xmlns:p14="http://schemas.microsoft.com/office/powerpoint/2010/main" val="19719733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ee092d515_0_3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gee092d515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876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7"/>
        <p:cNvGrpSpPr/>
        <p:nvPr/>
      </p:nvGrpSpPr>
      <p:grpSpPr>
        <a:xfrm>
          <a:off x="0" y="0"/>
          <a:ext cx="0" cy="0"/>
          <a:chOff x="0" y="0"/>
          <a:chExt cx="0" cy="0"/>
        </a:xfrm>
      </p:grpSpPr>
      <p:sp>
        <p:nvSpPr>
          <p:cNvPr id="2578" name="Google Shape;2578;g998360ea35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9" name="Google Shape;2579;g998360ea35_1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So here is an example of </a:t>
            </a:r>
            <a:r>
              <a:rPr lang="en" b="1">
                <a:solidFill>
                  <a:schemeClr val="dk1"/>
                </a:solidFill>
              </a:rPr>
              <a:t>Alpha Diversity </a:t>
            </a:r>
            <a:r>
              <a:rPr lang="en">
                <a:solidFill>
                  <a:schemeClr val="dk1"/>
                </a:solidFill>
              </a:rPr>
              <a:t>of the </a:t>
            </a:r>
            <a:r>
              <a:rPr lang="en" b="1">
                <a:solidFill>
                  <a:schemeClr val="dk1"/>
                </a:solidFill>
              </a:rPr>
              <a:t>Richness</a:t>
            </a:r>
            <a:endParaRPr b="1">
              <a:solidFill>
                <a:schemeClr val="dk1"/>
              </a:solidFill>
            </a:endParaRPr>
          </a:p>
          <a:p>
            <a:pPr marL="0" lvl="0" indent="0" algn="l" rtl="0">
              <a:lnSpc>
                <a:spcPct val="115000"/>
              </a:lnSpc>
              <a:spcBef>
                <a:spcPts val="0"/>
              </a:spcBef>
              <a:spcAft>
                <a:spcPts val="0"/>
              </a:spcAft>
              <a:buSzPts val="1100"/>
              <a:buNone/>
            </a:pPr>
            <a:endParaRPr sz="14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400">
                <a:solidFill>
                  <a:schemeClr val="dk1"/>
                </a:solidFill>
              </a:rPr>
              <a:t>●</a:t>
            </a:r>
            <a:r>
              <a:rPr lang="en">
                <a:solidFill>
                  <a:schemeClr val="dk1"/>
                </a:solidFill>
              </a:rPr>
              <a:t>To the left we have a garden that only has tulips in it. While on the right we have a garden that has </a:t>
            </a:r>
            <a:r>
              <a:rPr lang="en" b="1">
                <a:solidFill>
                  <a:schemeClr val="dk1"/>
                </a:solidFill>
              </a:rPr>
              <a:t>yellow tulips </a:t>
            </a:r>
            <a:r>
              <a:rPr lang="en">
                <a:solidFill>
                  <a:schemeClr val="dk1"/>
                </a:solidFill>
              </a:rPr>
              <a:t>in addition to many other flowers.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400">
                <a:solidFill>
                  <a:schemeClr val="dk1"/>
                </a:solidFill>
              </a:rPr>
              <a:t>●</a:t>
            </a:r>
            <a:r>
              <a:rPr lang="en">
                <a:solidFill>
                  <a:schemeClr val="dk1"/>
                </a:solidFill>
              </a:rPr>
              <a:t>So by comparing the different types of flowers between </a:t>
            </a:r>
            <a:r>
              <a:rPr lang="en" b="1">
                <a:solidFill>
                  <a:schemeClr val="dk1"/>
                </a:solidFill>
              </a:rPr>
              <a:t>these 2 gardens </a:t>
            </a:r>
            <a:r>
              <a:rPr lang="en">
                <a:solidFill>
                  <a:schemeClr val="dk1"/>
                </a:solidFill>
              </a:rPr>
              <a:t>we are looking at the </a:t>
            </a:r>
            <a:r>
              <a:rPr lang="en" b="1">
                <a:solidFill>
                  <a:schemeClr val="dk1"/>
                </a:solidFill>
              </a:rPr>
              <a:t>Alpha diversity </a:t>
            </a:r>
            <a:r>
              <a:rPr lang="en">
                <a:solidFill>
                  <a:schemeClr val="dk1"/>
                </a:solidFill>
              </a:rPr>
              <a:t>of the </a:t>
            </a:r>
            <a:r>
              <a:rPr lang="en" b="1">
                <a:solidFill>
                  <a:schemeClr val="dk1"/>
                </a:solidFill>
              </a:rPr>
              <a:t>Richness</a:t>
            </a:r>
            <a:r>
              <a:rPr lang="en">
                <a:solidFill>
                  <a:schemeClr val="dk1"/>
                </a:solidFill>
              </a:rPr>
              <a:t> between them</a:t>
            </a:r>
            <a:endParaRPr>
              <a:solidFill>
                <a:schemeClr val="dk1"/>
              </a:solidFill>
            </a:endParaRPr>
          </a:p>
          <a:p>
            <a:pPr marL="0" lvl="0" indent="0" algn="l" rtl="0">
              <a:lnSpc>
                <a:spcPct val="115000"/>
              </a:lnSpc>
              <a:spcBef>
                <a:spcPts val="0"/>
              </a:spcBef>
              <a:spcAft>
                <a:spcPts val="0"/>
              </a:spcAft>
              <a:buSzPts val="1100"/>
              <a:buNone/>
            </a:pP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b="1">
                <a:solidFill>
                  <a:schemeClr val="dk1"/>
                </a:solidFill>
              </a:rPr>
              <a:t>NEXT SLIDE</a:t>
            </a:r>
            <a:endParaRPr b="1">
              <a:solidFill>
                <a:schemeClr val="dk1"/>
              </a:solidFill>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2"/>
        <p:cNvGrpSpPr/>
        <p:nvPr/>
      </p:nvGrpSpPr>
      <p:grpSpPr>
        <a:xfrm>
          <a:off x="0" y="0"/>
          <a:ext cx="0" cy="0"/>
          <a:chOff x="0" y="0"/>
          <a:chExt cx="0" cy="0"/>
        </a:xfrm>
      </p:grpSpPr>
      <p:sp>
        <p:nvSpPr>
          <p:cNvPr id="2593" name="Google Shape;2593;g998360ea35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4" name="Google Shape;2594;g998360ea35_1_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So we here we are looking at community composition.</a:t>
            </a:r>
            <a:endParaRPr>
              <a:solidFill>
                <a:schemeClr val="dk1"/>
              </a:solidFill>
            </a:endParaRPr>
          </a:p>
          <a:p>
            <a:pPr marL="0" lvl="0" indent="0" algn="l" rtl="0">
              <a:lnSpc>
                <a:spcPct val="115000"/>
              </a:lnSpc>
              <a:spcBef>
                <a:spcPts val="0"/>
              </a:spcBef>
              <a:spcAft>
                <a:spcPts val="0"/>
              </a:spcAft>
              <a:buSzPts val="1100"/>
              <a:buNone/>
            </a:pPr>
            <a:endParaRPr sz="14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400">
                <a:solidFill>
                  <a:schemeClr val="dk1"/>
                </a:solidFill>
              </a:rPr>
              <a:t>•</a:t>
            </a:r>
            <a:r>
              <a:rPr lang="en">
                <a:solidFill>
                  <a:schemeClr val="dk1"/>
                </a:solidFill>
              </a:rPr>
              <a:t>Essentially we are seeing two gardens that have similar </a:t>
            </a:r>
            <a:r>
              <a:rPr lang="en" b="1">
                <a:solidFill>
                  <a:schemeClr val="dk1"/>
                </a:solidFill>
              </a:rPr>
              <a:t>Richness</a:t>
            </a:r>
            <a:r>
              <a:rPr lang="en">
                <a:solidFill>
                  <a:schemeClr val="dk1"/>
                </a:solidFill>
              </a:rPr>
              <a:t> but each garden has different types of plants.</a:t>
            </a:r>
            <a:endParaRPr>
              <a:solidFill>
                <a:schemeClr val="dk1"/>
              </a:solidFill>
            </a:endParaRPr>
          </a:p>
          <a:p>
            <a:pPr marL="0" lvl="0" indent="0" algn="l" rtl="0">
              <a:lnSpc>
                <a:spcPct val="115000"/>
              </a:lnSpc>
              <a:spcBef>
                <a:spcPts val="0"/>
              </a:spcBef>
              <a:spcAft>
                <a:spcPts val="0"/>
              </a:spcAft>
              <a:buSzPts val="1100"/>
              <a:buNone/>
            </a:pPr>
            <a:endParaRPr sz="1400">
              <a:solidFill>
                <a:schemeClr val="dk1"/>
              </a:solidFill>
            </a:endParaRPr>
          </a:p>
          <a:p>
            <a:pPr marL="0" lvl="0" indent="0" algn="l" rtl="0">
              <a:lnSpc>
                <a:spcPct val="115000"/>
              </a:lnSpc>
              <a:spcBef>
                <a:spcPts val="0"/>
              </a:spcBef>
              <a:spcAft>
                <a:spcPts val="0"/>
              </a:spcAft>
              <a:buSzPts val="1100"/>
              <a:buNone/>
            </a:pPr>
            <a:r>
              <a:rPr lang="en" sz="1400">
                <a:solidFill>
                  <a:schemeClr val="dk1"/>
                </a:solidFill>
              </a:rPr>
              <a:t>•</a:t>
            </a:r>
            <a:r>
              <a:rPr lang="en" b="1">
                <a:solidFill>
                  <a:schemeClr val="dk1"/>
                </a:solidFill>
              </a:rPr>
              <a:t>Beta diversity will help us understand this comparison</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b="1">
                <a:solidFill>
                  <a:schemeClr val="dk1"/>
                </a:solidFill>
              </a:rPr>
              <a:t>NEXT SLIDE</a:t>
            </a:r>
            <a:endParaRPr b="1">
              <a:solidFill>
                <a:schemeClr val="dk1"/>
              </a:solidFill>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18ae2d1576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18ae2d1576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Non-phylogenetic metrics – </a:t>
            </a:r>
            <a:r>
              <a:rPr lang="en-US" dirty="0" err="1"/>
              <a:t>pileou’s</a:t>
            </a:r>
            <a:r>
              <a:rPr lang="en-US" dirty="0"/>
              <a:t> evenness, Shannon’s diversity, </a:t>
            </a:r>
            <a:r>
              <a:rPr lang="en-US" dirty="0" err="1"/>
              <a:t>simpson’s</a:t>
            </a:r>
            <a:r>
              <a:rPr lang="en-US" dirty="0"/>
              <a:t> diversity, inverse </a:t>
            </a:r>
            <a:r>
              <a:rPr lang="en-US" dirty="0" err="1"/>
              <a:t>simpson’s</a:t>
            </a:r>
            <a:r>
              <a:rPr lang="en-US" dirty="0"/>
              <a:t> diversity, etc.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Phylogenetic- faith’s pd</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would phylogenetic relationships be important?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02093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7c74c37f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7c74c37f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6135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ee092d515_2_1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Richness </a:t>
            </a:r>
            <a:endParaRPr/>
          </a:p>
          <a:p>
            <a:pPr marL="0" lvl="0" indent="0" algn="l" rtl="0">
              <a:spcBef>
                <a:spcPts val="0"/>
              </a:spcBef>
              <a:spcAft>
                <a:spcPts val="0"/>
              </a:spcAft>
              <a:buNone/>
            </a:pPr>
            <a:r>
              <a:rPr lang="en"/>
              <a:t>Still called observed OTUs even when its ASV/ESV</a:t>
            </a:r>
            <a:endParaRPr/>
          </a:p>
        </p:txBody>
      </p:sp>
      <p:sp>
        <p:nvSpPr>
          <p:cNvPr id="1058" name="Google Shape;1058;gee092d515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99798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1b0e7d0add_0_4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Walk through math</a:t>
            </a:r>
            <a:endParaRPr/>
          </a:p>
        </p:txBody>
      </p:sp>
      <p:sp>
        <p:nvSpPr>
          <p:cNvPr id="1068" name="Google Shape;1068;g1b0e7d0add_0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4867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Microbiome research is a way to study microbial ecology of an environment</a:t>
            </a:r>
          </a:p>
        </p:txBody>
      </p:sp>
      <p:sp>
        <p:nvSpPr>
          <p:cNvPr id="4" name="Slide Number Placeholder 3"/>
          <p:cNvSpPr>
            <a:spLocks noGrp="1"/>
          </p:cNvSpPr>
          <p:nvPr>
            <p:ph type="sldNum" sz="quarter" idx="5"/>
          </p:nvPr>
        </p:nvSpPr>
        <p:spPr/>
        <p:txBody>
          <a:bodyPr/>
          <a:lstStyle/>
          <a:p>
            <a:fld id="{516C84E2-D642-D840-AFE0-37F7B95FEB6E}" type="slidenum">
              <a:rPr lang="en-US" smtClean="0"/>
              <a:t>5</a:t>
            </a:fld>
            <a:endParaRPr lang="en-US"/>
          </a:p>
        </p:txBody>
      </p:sp>
    </p:spTree>
    <p:extLst>
      <p:ext uri="{BB962C8B-B14F-4D97-AF65-F5344CB8AC3E}">
        <p14:creationId xmlns:p14="http://schemas.microsoft.com/office/powerpoint/2010/main" val="3218519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16C84E2-D642-D840-AFE0-37F7B95FEB6E}" type="slidenum">
              <a:rPr lang="en-US" smtClean="0"/>
              <a:t>6</a:t>
            </a:fld>
            <a:endParaRPr lang="en-US"/>
          </a:p>
        </p:txBody>
      </p:sp>
    </p:spTree>
    <p:extLst>
      <p:ext uri="{BB962C8B-B14F-4D97-AF65-F5344CB8AC3E}">
        <p14:creationId xmlns:p14="http://schemas.microsoft.com/office/powerpoint/2010/main" val="3293075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2ec4d214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2ec4d214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Very hard to find environments that are actually sterile. Yellowstone </a:t>
            </a:r>
            <a:r>
              <a:rPr lang="en-US" dirty="0" err="1"/>
              <a:t>hotsprings</a:t>
            </a:r>
            <a:endParaRPr dirty="0"/>
          </a:p>
        </p:txBody>
      </p:sp>
    </p:spTree>
    <p:extLst>
      <p:ext uri="{BB962C8B-B14F-4D97-AF65-F5344CB8AC3E}">
        <p14:creationId xmlns:p14="http://schemas.microsoft.com/office/powerpoint/2010/main" val="245182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example of xx is decomposition. In my lab we study </a:t>
            </a:r>
          </a:p>
          <a:p>
            <a:r>
              <a:rPr lang="en-US" dirty="0"/>
              <a:t>Microbial ecology is…</a:t>
            </a:r>
          </a:p>
          <a:p>
            <a:r>
              <a:rPr lang="en-US" dirty="0"/>
              <a:t>Importantly its not the study of one microbe, but a community of microbes and how they are competing or coordinating to perform functions such as decomposition, in my example</a:t>
            </a:r>
          </a:p>
          <a:p>
            <a:endParaRPr lang="en-US" dirty="0"/>
          </a:p>
          <a:p>
            <a:r>
              <a:rPr lang="en-US" dirty="0"/>
              <a:t>http://</a:t>
            </a:r>
            <a:r>
              <a:rPr lang="en-US" dirty="0" err="1"/>
              <a:t>link.springer.com</a:t>
            </a:r>
            <a:r>
              <a:rPr lang="en-US" dirty="0"/>
              <a:t>/</a:t>
            </a:r>
            <a:r>
              <a:rPr lang="en-US" dirty="0" err="1"/>
              <a:t>referenceworkentry</a:t>
            </a:r>
            <a:r>
              <a:rPr lang="en-US" dirty="0"/>
              <a:t>/10.1007%2F978-3-642-30123-0_34#page-1</a:t>
            </a:r>
          </a:p>
        </p:txBody>
      </p:sp>
      <p:sp>
        <p:nvSpPr>
          <p:cNvPr id="4" name="Slide Number Placeholder 3"/>
          <p:cNvSpPr>
            <a:spLocks noGrp="1"/>
          </p:cNvSpPr>
          <p:nvPr>
            <p:ph type="sldNum" sz="quarter" idx="10"/>
          </p:nvPr>
        </p:nvSpPr>
        <p:spPr/>
        <p:txBody>
          <a:bodyPr/>
          <a:lstStyle/>
          <a:p>
            <a:fld id="{516C84E2-D642-D840-AFE0-37F7B95FEB6E}" type="slidenum">
              <a:rPr lang="en-US" smtClean="0"/>
              <a:t>8</a:t>
            </a:fld>
            <a:endParaRPr lang="en-US"/>
          </a:p>
        </p:txBody>
      </p:sp>
    </p:spTree>
    <p:extLst>
      <p:ext uri="{BB962C8B-B14F-4D97-AF65-F5344CB8AC3E}">
        <p14:creationId xmlns:p14="http://schemas.microsoft.com/office/powerpoint/2010/main" val="779470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78510E-6E9D-B745-868F-067745710F50}" type="slidenum">
              <a:rPr lang="en-US" smtClean="0"/>
              <a:t>9</a:t>
            </a:fld>
            <a:endParaRPr lang="en-US"/>
          </a:p>
        </p:txBody>
      </p:sp>
    </p:spTree>
    <p:extLst>
      <p:ext uri="{BB962C8B-B14F-4D97-AF65-F5344CB8AC3E}">
        <p14:creationId xmlns:p14="http://schemas.microsoft.com/office/powerpoint/2010/main" val="8554235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Animal development originated and evolved in a microbe-rich environment – therefore examination into their potential role in development is needed</a:t>
            </a:r>
          </a:p>
          <a:p>
            <a:r>
              <a:rPr lang="en-US" dirty="0"/>
              <a:t>Early data lead us to anticipate that microbes play a role in providing signals for multiple development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Preparing the newborn gut for symbionts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insects even require microbial signals for continuation in their life cycles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4678510E-6E9D-B745-868F-067745710F50}" type="slidenum">
              <a:rPr lang="en-US" smtClean="0"/>
              <a:t>10</a:t>
            </a:fld>
            <a:endParaRPr lang="en-US"/>
          </a:p>
        </p:txBody>
      </p:sp>
    </p:spTree>
    <p:extLst>
      <p:ext uri="{BB962C8B-B14F-4D97-AF65-F5344CB8AC3E}">
        <p14:creationId xmlns:p14="http://schemas.microsoft.com/office/powerpoint/2010/main" val="3790164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FB9F6-4034-0044-AD30-C495F6D4EC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8A5FB5-8A69-9548-9C32-62280028F7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E52050-DB87-4046-94E5-5A18845BD92E}"/>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E98D73DE-882C-F948-85D0-0AB0CF3C37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6EAE94-EA69-7B40-8B27-B1DEB8EB1D7A}"/>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2929458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CDD29-9FBD-8E49-ACB9-2E8B3A804F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2738EE-E81E-7C42-AAC2-6CF88C3E56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5C993D-2C91-0F4A-8091-AC9E87B98205}"/>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FB596EA0-D325-B04B-B8A8-D38516A543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648DA8-FB93-1442-B3EA-5739CCEFF734}"/>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3383900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50DF7E-9178-D142-8BB2-D36AADEE65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B70CE2-BE0C-C04D-BA21-7AF08A3806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488B39-40C6-F048-BA6A-DA0BDDF3A452}"/>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F3F42429-D934-1E44-B5A1-F5DBBF7997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5AA81C-16EF-F04B-8B46-5D1AAC907327}"/>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13485389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2" name="Shape 282"/>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283" name="Shape 28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p>
            <a:fld id="{00000000-1234-1234-1234-123412341234}" type="slidenum">
              <a:rPr lang="uk-UA" smtClean="0"/>
              <a:pPr/>
              <a:t>‹#›</a:t>
            </a:fld>
            <a:endParaRPr lang="uk-UA"/>
          </a:p>
        </p:txBody>
      </p:sp>
    </p:spTree>
    <p:extLst>
      <p:ext uri="{BB962C8B-B14F-4D97-AF65-F5344CB8AC3E}">
        <p14:creationId xmlns:p14="http://schemas.microsoft.com/office/powerpoint/2010/main" val="1902775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36009-0628-4C4F-946C-79DC09E712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5443E4-35EE-0243-AD7A-F82B4CFA69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01689-0FFE-C448-9FEF-A5E869A055AB}"/>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0870C36C-3E72-D340-90D6-DCABE56A76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B17DFF-0A27-404B-AFDC-4D9B27FC37E6}"/>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3877403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55368-BD3D-6B49-9F7C-23202C850F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4E87AE-4040-5244-A3C7-81BA058E51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8082E4-6C78-0247-80E8-5447B2AC0576}"/>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B118541F-8305-A84C-BBF0-CDB8D8B2E2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441363-CEE0-004C-A497-C520ECF72E49}"/>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323002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5456A-B54B-8F43-A336-635C51E5D2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2459EB-4B54-CC4F-9345-7AAA26F9D0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A38CDD-1D53-C24B-ABC0-428FAD11B2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0BFA4C-8607-3F41-9DCC-72E6F961BA57}"/>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6" name="Footer Placeholder 5">
            <a:extLst>
              <a:ext uri="{FF2B5EF4-FFF2-40B4-BE49-F238E27FC236}">
                <a16:creationId xmlns:a16="http://schemas.microsoft.com/office/drawing/2014/main" id="{ECADD5DD-8D5B-0149-AE92-9D06625DC1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63EE2A-31AF-364C-ABA3-B5987639A1C6}"/>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119130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E94BF-DE95-C642-B163-E9B8503528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012FC5-6FB2-2E42-98D2-5235EA4C2D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DF37C8-7AD6-0940-999C-EEA39E79206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3E5853-5875-2947-A796-0EE3767493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8031A5-3FD9-6B4C-92CC-8B27BF0024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61A66E0-3791-0243-B64A-CD44C106ED68}"/>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8" name="Footer Placeholder 7">
            <a:extLst>
              <a:ext uri="{FF2B5EF4-FFF2-40B4-BE49-F238E27FC236}">
                <a16:creationId xmlns:a16="http://schemas.microsoft.com/office/drawing/2014/main" id="{3265FEFF-6BF8-8347-B236-06BC6D6FAF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DAB79B-019D-C94C-8365-74D5DB7A1E7A}"/>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1172311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2BAE4-463C-CA4E-BE9D-F38A3470A4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82739A-581E-2542-8F8B-2A8F6CAE5453}"/>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4" name="Footer Placeholder 3">
            <a:extLst>
              <a:ext uri="{FF2B5EF4-FFF2-40B4-BE49-F238E27FC236}">
                <a16:creationId xmlns:a16="http://schemas.microsoft.com/office/drawing/2014/main" id="{322EE748-E8ED-314D-A8B5-C937EC00E7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0D01F9-C285-844D-83C8-9CC0E0BBAAEE}"/>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2048515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33E5F9-AE5E-A748-A767-9A75DCC1263B}"/>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3" name="Footer Placeholder 2">
            <a:extLst>
              <a:ext uri="{FF2B5EF4-FFF2-40B4-BE49-F238E27FC236}">
                <a16:creationId xmlns:a16="http://schemas.microsoft.com/office/drawing/2014/main" id="{393E173F-6AF7-254E-8F98-6E68E1F5D1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43D58C-38FD-2D4F-A774-E0C2193D33AD}"/>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3381703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14632-0211-A64B-9D5B-B542918F31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9E4ABAB-59CB-904E-BEB2-212BF343E5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68972B-9103-8C47-B35D-2C830B15E0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3054E2-1711-8E4F-B237-6A185DE711BF}"/>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6" name="Footer Placeholder 5">
            <a:extLst>
              <a:ext uri="{FF2B5EF4-FFF2-40B4-BE49-F238E27FC236}">
                <a16:creationId xmlns:a16="http://schemas.microsoft.com/office/drawing/2014/main" id="{AC2734B6-0457-054B-8A62-426202732D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4B45EF-97FA-ED41-B31A-3137AE498BD1}"/>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480546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ACBA7-2E36-4545-8257-5A41CF83DD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90D56E-9F06-7448-BA96-FE4C416BB2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653EEF-39FC-FB42-BCC5-3260DCBC17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1366B6-FEEC-1848-AC37-B91AE5AFBFBC}"/>
              </a:ext>
            </a:extLst>
          </p:cNvPr>
          <p:cNvSpPr>
            <a:spLocks noGrp="1"/>
          </p:cNvSpPr>
          <p:nvPr>
            <p:ph type="dt" sz="half" idx="10"/>
          </p:nvPr>
        </p:nvSpPr>
        <p:spPr/>
        <p:txBody>
          <a:bodyPr/>
          <a:lstStyle/>
          <a:p>
            <a:fld id="{6498D8CB-CF96-284D-9C21-CD5F0A878DDB}" type="datetimeFigureOut">
              <a:rPr lang="en-US" smtClean="0"/>
              <a:t>4/8/24</a:t>
            </a:fld>
            <a:endParaRPr lang="en-US"/>
          </a:p>
        </p:txBody>
      </p:sp>
      <p:sp>
        <p:nvSpPr>
          <p:cNvPr id="6" name="Footer Placeholder 5">
            <a:extLst>
              <a:ext uri="{FF2B5EF4-FFF2-40B4-BE49-F238E27FC236}">
                <a16:creationId xmlns:a16="http://schemas.microsoft.com/office/drawing/2014/main" id="{C1162C9E-6BDA-6745-9CDF-3B6E5B6C85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C5913A-E0BA-B74D-859D-81242A5F3C5D}"/>
              </a:ext>
            </a:extLst>
          </p:cNvPr>
          <p:cNvSpPr>
            <a:spLocks noGrp="1"/>
          </p:cNvSpPr>
          <p:nvPr>
            <p:ph type="sldNum" sz="quarter" idx="12"/>
          </p:nvPr>
        </p:nvSpPr>
        <p:spPr/>
        <p:txBody>
          <a:bodyPr/>
          <a:lstStyle/>
          <a:p>
            <a:fld id="{638809B8-ACCB-CA46-834C-02A734D6CEB8}" type="slidenum">
              <a:rPr lang="en-US" smtClean="0"/>
              <a:t>‹#›</a:t>
            </a:fld>
            <a:endParaRPr lang="en-US"/>
          </a:p>
        </p:txBody>
      </p:sp>
    </p:spTree>
    <p:extLst>
      <p:ext uri="{BB962C8B-B14F-4D97-AF65-F5344CB8AC3E}">
        <p14:creationId xmlns:p14="http://schemas.microsoft.com/office/powerpoint/2010/main" val="3726711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5EE240-26A2-4341-A944-85BB0DA570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4EBC20-7339-CC44-A5B3-4F2C79C881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A655C1-F66A-D844-8FD0-6AB03993DA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98D8CB-CF96-284D-9C21-CD5F0A878DDB}" type="datetimeFigureOut">
              <a:rPr lang="en-US" smtClean="0"/>
              <a:t>4/8/24</a:t>
            </a:fld>
            <a:endParaRPr lang="en-US"/>
          </a:p>
        </p:txBody>
      </p:sp>
      <p:sp>
        <p:nvSpPr>
          <p:cNvPr id="5" name="Footer Placeholder 4">
            <a:extLst>
              <a:ext uri="{FF2B5EF4-FFF2-40B4-BE49-F238E27FC236}">
                <a16:creationId xmlns:a16="http://schemas.microsoft.com/office/drawing/2014/main" id="{689E5577-65BF-4045-A39A-1B1DF03CF4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671F98-7D1B-884D-BE0E-C51EB0566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8809B8-ACCB-CA46-834C-02A734D6CEB8}" type="slidenum">
              <a:rPr lang="en-US" smtClean="0"/>
              <a:t>‹#›</a:t>
            </a:fld>
            <a:endParaRPr lang="en-US"/>
          </a:p>
        </p:txBody>
      </p:sp>
    </p:spTree>
    <p:extLst>
      <p:ext uri="{BB962C8B-B14F-4D97-AF65-F5344CB8AC3E}">
        <p14:creationId xmlns:p14="http://schemas.microsoft.com/office/powerpoint/2010/main" val="15548984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tiff"/><Relationship Id="rId4" Type="http://schemas.openxmlformats.org/officeDocument/2006/relationships/image" Target="../media/image30.tiff"/></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5.tiff"/></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6.tiff"/><Relationship Id="rId4" Type="http://schemas.openxmlformats.org/officeDocument/2006/relationships/image" Target="../media/image45.tiff"/></Relationships>
</file>

<file path=ppt/slides/_rels/slide26.xml.rels><?xml version="1.0" encoding="UTF-8" standalone="yes"?>
<Relationships xmlns="http://schemas.openxmlformats.org/package/2006/relationships"><Relationship Id="rId8" Type="http://schemas.openxmlformats.org/officeDocument/2006/relationships/hyperlink" Target="http://msystems.asm.org/content/3/3/e00218-17" TargetMode="External"/><Relationship Id="rId3" Type="http://schemas.openxmlformats.org/officeDocument/2006/relationships/hyperlink" Target="http://www.ncbi.nlm.nih.gov/pubmed/25036628" TargetMode="External"/><Relationship Id="rId7" Type="http://schemas.openxmlformats.org/officeDocument/2006/relationships/hyperlink" Target="https://www.nature.com/articles/nbt.1823" TargetMode="External"/><Relationship Id="rId12"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hyperlink" Target="https://www.nature.com/articles/nbt.3981" TargetMode="External"/><Relationship Id="rId11" Type="http://schemas.openxmlformats.org/officeDocument/2006/relationships/hyperlink" Target="http://americangut.org/" TargetMode="External"/><Relationship Id="rId5" Type="http://schemas.openxmlformats.org/officeDocument/2006/relationships/hyperlink" Target="http://msystems.asm.org/content/1/3/e00021-16" TargetMode="External"/><Relationship Id="rId10" Type="http://schemas.openxmlformats.org/officeDocument/2006/relationships/hyperlink" Target="https://hmpdacc.org/" TargetMode="External"/><Relationship Id="rId4" Type="http://schemas.openxmlformats.org/officeDocument/2006/relationships/hyperlink" Target="https://bmcbiol.biomedcentral.com/articles/10.1186/s12915-014-0087-z" TargetMode="External"/><Relationship Id="rId9" Type="http://schemas.openxmlformats.org/officeDocument/2006/relationships/hyperlink" Target="http://www.earthmicrobiome.or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7.png"/><Relationship Id="rId3" Type="http://schemas.openxmlformats.org/officeDocument/2006/relationships/image" Target="../media/image9.jpeg"/><Relationship Id="rId7" Type="http://schemas.openxmlformats.org/officeDocument/2006/relationships/image" Target="../media/image12.png"/><Relationship Id="rId12"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15.jpeg"/><Relationship Id="rId5" Type="http://schemas.openxmlformats.org/officeDocument/2006/relationships/image" Target="../media/image11.png"/><Relationship Id="rId15" Type="http://schemas.openxmlformats.org/officeDocument/2006/relationships/image" Target="../media/image19.png"/><Relationship Id="rId10" Type="http://schemas.openxmlformats.org/officeDocument/2006/relationships/image" Target="../media/image14.png"/><Relationship Id="rId4" Type="http://schemas.openxmlformats.org/officeDocument/2006/relationships/image" Target="../media/image10.emf"/><Relationship Id="rId9" Type="http://schemas.openxmlformats.org/officeDocument/2006/relationships/image" Target="../media/image13.png"/><Relationship Id="rId14" Type="http://schemas.openxmlformats.org/officeDocument/2006/relationships/image" Target="../media/image18.jpeg"/></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5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1.tif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3.jpg"/></Relationships>
</file>

<file path=ppt/slides/_rels/slide39.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20.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AF9CE-8456-C246-A722-3124EA03046D}"/>
              </a:ext>
            </a:extLst>
          </p:cNvPr>
          <p:cNvSpPr>
            <a:spLocks noGrp="1"/>
          </p:cNvSpPr>
          <p:nvPr>
            <p:ph type="ctrTitle"/>
          </p:nvPr>
        </p:nvSpPr>
        <p:spPr/>
        <p:txBody>
          <a:bodyPr/>
          <a:lstStyle/>
          <a:p>
            <a:r>
              <a:rPr lang="en-US" dirty="0"/>
              <a:t>Microbiome Science</a:t>
            </a:r>
          </a:p>
        </p:txBody>
      </p:sp>
      <p:sp>
        <p:nvSpPr>
          <p:cNvPr id="3" name="Subtitle 2">
            <a:extLst>
              <a:ext uri="{FF2B5EF4-FFF2-40B4-BE49-F238E27FC236}">
                <a16:creationId xmlns:a16="http://schemas.microsoft.com/office/drawing/2014/main" id="{50B49DA9-51E2-3049-858A-693BCFE013E9}"/>
              </a:ext>
            </a:extLst>
          </p:cNvPr>
          <p:cNvSpPr>
            <a:spLocks noGrp="1"/>
          </p:cNvSpPr>
          <p:nvPr>
            <p:ph type="subTitle" idx="1"/>
          </p:nvPr>
        </p:nvSpPr>
        <p:spPr/>
        <p:txBody>
          <a:bodyPr/>
          <a:lstStyle/>
          <a:p>
            <a:r>
              <a:rPr lang="en-US" dirty="0" err="1"/>
              <a:t>qCMB</a:t>
            </a:r>
            <a:r>
              <a:rPr lang="en-US" dirty="0"/>
              <a:t> Introduction</a:t>
            </a:r>
          </a:p>
          <a:p>
            <a:r>
              <a:rPr lang="en-US" dirty="0"/>
              <a:t>Monday, April 8, 2024</a:t>
            </a:r>
          </a:p>
        </p:txBody>
      </p:sp>
    </p:spTree>
    <p:extLst>
      <p:ext uri="{BB962C8B-B14F-4D97-AF65-F5344CB8AC3E}">
        <p14:creationId xmlns:p14="http://schemas.microsoft.com/office/powerpoint/2010/main" val="3309767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4E30F-DA6D-3C4A-8D0A-A218BB845D40}"/>
              </a:ext>
            </a:extLst>
          </p:cNvPr>
          <p:cNvSpPr>
            <a:spLocks noGrp="1"/>
          </p:cNvSpPr>
          <p:nvPr>
            <p:ph type="title"/>
          </p:nvPr>
        </p:nvSpPr>
        <p:spPr/>
        <p:txBody>
          <a:bodyPr/>
          <a:lstStyle/>
          <a:p>
            <a:pPr algn="ctr"/>
            <a:r>
              <a:rPr lang="en-US" dirty="0"/>
              <a:t>Partners in Animal Development</a:t>
            </a:r>
          </a:p>
        </p:txBody>
      </p:sp>
      <p:sp>
        <p:nvSpPr>
          <p:cNvPr id="3" name="Content Placeholder 2">
            <a:extLst>
              <a:ext uri="{FF2B5EF4-FFF2-40B4-BE49-F238E27FC236}">
                <a16:creationId xmlns:a16="http://schemas.microsoft.com/office/drawing/2014/main" id="{0BBA6FF4-6FC9-4F46-9ED3-3751DC32436F}"/>
              </a:ext>
            </a:extLst>
          </p:cNvPr>
          <p:cNvSpPr>
            <a:spLocks noGrp="1"/>
          </p:cNvSpPr>
          <p:nvPr>
            <p:ph idx="1"/>
          </p:nvPr>
        </p:nvSpPr>
        <p:spPr/>
        <p:txBody>
          <a:bodyPr>
            <a:normAutofit/>
          </a:bodyPr>
          <a:lstStyle/>
          <a:p>
            <a:r>
              <a:rPr lang="en-US" sz="2400" dirty="0"/>
              <a:t>Animal development originated and evolved in a microbe-rich environment</a:t>
            </a:r>
          </a:p>
          <a:p>
            <a:endParaRPr lang="en-US" sz="2400" dirty="0"/>
          </a:p>
          <a:p>
            <a:r>
              <a:rPr lang="en-US" sz="2400" dirty="0"/>
              <a:t>Animals have physical barriers or even bacterial symbionts that help protect against pathogens</a:t>
            </a:r>
          </a:p>
          <a:p>
            <a:endParaRPr lang="en-US" sz="2400" dirty="0"/>
          </a:p>
          <a:p>
            <a:r>
              <a:rPr lang="en-US" sz="2400" dirty="0"/>
              <a:t>Some animals (and insects) have bacterial partners transmit from the egg to embryo – some important to postembryonic development</a:t>
            </a:r>
          </a:p>
          <a:p>
            <a:endParaRPr lang="en-US" sz="2400" dirty="0"/>
          </a:p>
          <a:p>
            <a:r>
              <a:rPr lang="en-US" sz="2400" dirty="0"/>
              <a:t>Some insects even require microbial signals for continuation in their life cycles</a:t>
            </a:r>
          </a:p>
        </p:txBody>
      </p:sp>
    </p:spTree>
    <p:extLst>
      <p:ext uri="{BB962C8B-B14F-4D97-AF65-F5344CB8AC3E}">
        <p14:creationId xmlns:p14="http://schemas.microsoft.com/office/powerpoint/2010/main" val="673948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C77BFF-D4AC-C542-BAC1-5E8189EA8F6A}"/>
              </a:ext>
            </a:extLst>
          </p:cNvPr>
          <p:cNvPicPr>
            <a:picLocks noChangeAspect="1"/>
          </p:cNvPicPr>
          <p:nvPr/>
        </p:nvPicPr>
        <p:blipFill rotWithShape="1">
          <a:blip r:embed="rId3">
            <a:alphaModFix/>
          </a:blip>
          <a:srcRect t="4973" b="10441"/>
          <a:stretch/>
        </p:blipFill>
        <p:spPr>
          <a:xfrm>
            <a:off x="20" y="1"/>
            <a:ext cx="12191980" cy="6857999"/>
          </a:xfrm>
          <a:prstGeom prst="rect">
            <a:avLst/>
          </a:prstGeom>
        </p:spPr>
      </p:pic>
      <p:sp>
        <p:nvSpPr>
          <p:cNvPr id="2" name="Title 1">
            <a:extLst>
              <a:ext uri="{FF2B5EF4-FFF2-40B4-BE49-F238E27FC236}">
                <a16:creationId xmlns:a16="http://schemas.microsoft.com/office/drawing/2014/main" id="{F11DBA0C-35C7-6D4A-9E18-128DFA34E5E7}"/>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Protection: Squid-vibrio system</a:t>
            </a:r>
          </a:p>
        </p:txBody>
      </p:sp>
    </p:spTree>
    <p:extLst>
      <p:ext uri="{BB962C8B-B14F-4D97-AF65-F5344CB8AC3E}">
        <p14:creationId xmlns:p14="http://schemas.microsoft.com/office/powerpoint/2010/main" val="3511416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ights. Camera. Action! How the Hawaiian bobtail squid brings a creative  vision to its maritime world of small big screens - Science in the News">
            <a:extLst>
              <a:ext uri="{FF2B5EF4-FFF2-40B4-BE49-F238E27FC236}">
                <a16:creationId xmlns:a16="http://schemas.microsoft.com/office/drawing/2014/main" id="{01AAAEE0-6F29-8843-83AD-23EC6620E3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03" r="1" b="1"/>
          <a:stretch/>
        </p:blipFill>
        <p:spPr bwMode="auto">
          <a:xfrm>
            <a:off x="321733" y="321733"/>
            <a:ext cx="11548534" cy="6214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058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5D866-E93F-E143-8C9A-7B583B1DFE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8BE8F9F-49A7-9643-85BE-407523D55392}"/>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46C98D79-5A18-9C45-BE13-5C6B017D41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8850" y="0"/>
            <a:ext cx="7732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9496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730"/>
          <p:cNvPicPr preferRelativeResize="0"/>
          <p:nvPr/>
        </p:nvPicPr>
        <p:blipFill>
          <a:blip r:embed="rId3">
            <a:alphaModFix/>
          </a:blip>
          <a:stretch>
            <a:fillRect/>
          </a:stretch>
        </p:blipFill>
        <p:spPr>
          <a:xfrm>
            <a:off x="1523534" y="1055301"/>
            <a:ext cx="9057125" cy="5094633"/>
          </a:xfrm>
          <a:prstGeom prst="rect">
            <a:avLst/>
          </a:prstGeom>
          <a:noFill/>
          <a:ln>
            <a:noFill/>
          </a:ln>
        </p:spPr>
      </p:pic>
    </p:spTree>
    <p:extLst>
      <p:ext uri="{BB962C8B-B14F-4D97-AF65-F5344CB8AC3E}">
        <p14:creationId xmlns:p14="http://schemas.microsoft.com/office/powerpoint/2010/main" val="695096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B9E6-F26C-2245-AC4B-403BE398F76B}"/>
              </a:ext>
            </a:extLst>
          </p:cNvPr>
          <p:cNvSpPr>
            <a:spLocks noGrp="1"/>
          </p:cNvSpPr>
          <p:nvPr>
            <p:ph type="title"/>
          </p:nvPr>
        </p:nvSpPr>
        <p:spPr/>
        <p:txBody>
          <a:bodyPr>
            <a:normAutofit/>
          </a:bodyPr>
          <a:lstStyle/>
          <a:p>
            <a:r>
              <a:rPr lang="en-US" sz="4000" dirty="0"/>
              <a:t>Benefits of a “healthy microbiome”</a:t>
            </a:r>
          </a:p>
        </p:txBody>
      </p:sp>
      <p:sp>
        <p:nvSpPr>
          <p:cNvPr id="3" name="Content Placeholder 2">
            <a:extLst>
              <a:ext uri="{FF2B5EF4-FFF2-40B4-BE49-F238E27FC236}">
                <a16:creationId xmlns:a16="http://schemas.microsoft.com/office/drawing/2014/main" id="{71FD004D-2B57-CB4A-AEB5-813C97EFF482}"/>
              </a:ext>
            </a:extLst>
          </p:cNvPr>
          <p:cNvSpPr>
            <a:spLocks noGrp="1"/>
          </p:cNvSpPr>
          <p:nvPr>
            <p:ph idx="1"/>
          </p:nvPr>
        </p:nvSpPr>
        <p:spPr>
          <a:xfrm>
            <a:off x="838200" y="1478294"/>
            <a:ext cx="5092083" cy="4351338"/>
          </a:xfrm>
        </p:spPr>
        <p:txBody>
          <a:bodyPr>
            <a:noAutofit/>
          </a:bodyPr>
          <a:lstStyle/>
          <a:p>
            <a:endParaRPr lang="en-US" dirty="0">
              <a:latin typeface="+mj-lt"/>
            </a:endParaRPr>
          </a:p>
          <a:p>
            <a:r>
              <a:rPr lang="en-US" dirty="0">
                <a:latin typeface="+mj-lt"/>
              </a:rPr>
              <a:t>Increased nutrient and vitamin uptake</a:t>
            </a:r>
          </a:p>
          <a:p>
            <a:pPr marL="0" indent="0">
              <a:buNone/>
            </a:pPr>
            <a:endParaRPr lang="en-US" dirty="0">
              <a:latin typeface="+mj-lt"/>
            </a:endParaRPr>
          </a:p>
          <a:p>
            <a:r>
              <a:rPr lang="en-US" dirty="0">
                <a:latin typeface="+mj-lt"/>
              </a:rPr>
              <a:t>Development and regulation of immune system</a:t>
            </a:r>
          </a:p>
          <a:p>
            <a:endParaRPr lang="en-US" dirty="0">
              <a:latin typeface="+mj-lt"/>
            </a:endParaRPr>
          </a:p>
          <a:p>
            <a:r>
              <a:rPr lang="en-US" dirty="0">
                <a:latin typeface="+mj-lt"/>
              </a:rPr>
              <a:t>Protect against pathogens</a:t>
            </a:r>
          </a:p>
          <a:p>
            <a:endParaRPr lang="en-US" dirty="0">
              <a:latin typeface="+mj-lt"/>
            </a:endParaRPr>
          </a:p>
          <a:p>
            <a:r>
              <a:rPr lang="en-US" dirty="0">
                <a:latin typeface="+mj-lt"/>
              </a:rPr>
              <a:t>Behavior/mood modulation</a:t>
            </a:r>
          </a:p>
          <a:p>
            <a:endParaRPr lang="en-US" dirty="0">
              <a:latin typeface="+mj-lt"/>
            </a:endParaRPr>
          </a:p>
        </p:txBody>
      </p:sp>
      <p:pic>
        <p:nvPicPr>
          <p:cNvPr id="6" name="Picture 5">
            <a:extLst>
              <a:ext uri="{FF2B5EF4-FFF2-40B4-BE49-F238E27FC236}">
                <a16:creationId xmlns:a16="http://schemas.microsoft.com/office/drawing/2014/main" id="{0C3FBC21-1B55-A247-97F4-ED9BB357DC98}"/>
              </a:ext>
            </a:extLst>
          </p:cNvPr>
          <p:cNvPicPr>
            <a:picLocks noChangeAspect="1"/>
          </p:cNvPicPr>
          <p:nvPr/>
        </p:nvPicPr>
        <p:blipFill>
          <a:blip r:embed="rId3"/>
          <a:stretch>
            <a:fillRect/>
          </a:stretch>
        </p:blipFill>
        <p:spPr>
          <a:xfrm>
            <a:off x="6628724" y="1825625"/>
            <a:ext cx="2070386" cy="2303304"/>
          </a:xfrm>
          <a:prstGeom prst="rect">
            <a:avLst/>
          </a:prstGeom>
        </p:spPr>
      </p:pic>
      <p:pic>
        <p:nvPicPr>
          <p:cNvPr id="8" name="Picture 7">
            <a:extLst>
              <a:ext uri="{FF2B5EF4-FFF2-40B4-BE49-F238E27FC236}">
                <a16:creationId xmlns:a16="http://schemas.microsoft.com/office/drawing/2014/main" id="{00F016A4-9546-5347-9B95-BF817DF22DB2}"/>
              </a:ext>
            </a:extLst>
          </p:cNvPr>
          <p:cNvPicPr>
            <a:picLocks noChangeAspect="1"/>
          </p:cNvPicPr>
          <p:nvPr/>
        </p:nvPicPr>
        <p:blipFill>
          <a:blip r:embed="rId4"/>
          <a:stretch>
            <a:fillRect/>
          </a:stretch>
        </p:blipFill>
        <p:spPr>
          <a:xfrm>
            <a:off x="8731596" y="1825625"/>
            <a:ext cx="3131380" cy="2303304"/>
          </a:xfrm>
          <a:prstGeom prst="rect">
            <a:avLst/>
          </a:prstGeom>
        </p:spPr>
      </p:pic>
      <p:pic>
        <p:nvPicPr>
          <p:cNvPr id="11" name="Picture 10">
            <a:extLst>
              <a:ext uri="{FF2B5EF4-FFF2-40B4-BE49-F238E27FC236}">
                <a16:creationId xmlns:a16="http://schemas.microsoft.com/office/drawing/2014/main" id="{B1827416-3167-7546-A6AC-7BF3525266F6}"/>
              </a:ext>
            </a:extLst>
          </p:cNvPr>
          <p:cNvPicPr>
            <a:picLocks noChangeAspect="1"/>
          </p:cNvPicPr>
          <p:nvPr/>
        </p:nvPicPr>
        <p:blipFill rotWithShape="1">
          <a:blip r:embed="rId5"/>
          <a:srcRect l="7546" r="6178"/>
          <a:stretch/>
        </p:blipFill>
        <p:spPr>
          <a:xfrm>
            <a:off x="6628724" y="4128927"/>
            <a:ext cx="2333625" cy="1781016"/>
          </a:xfrm>
          <a:prstGeom prst="rect">
            <a:avLst/>
          </a:prstGeom>
        </p:spPr>
      </p:pic>
      <p:pic>
        <p:nvPicPr>
          <p:cNvPr id="1026" name="Picture 2" descr="Oral Health And Your Immune System - Fraser Dental">
            <a:extLst>
              <a:ext uri="{FF2B5EF4-FFF2-40B4-BE49-F238E27FC236}">
                <a16:creationId xmlns:a16="http://schemas.microsoft.com/office/drawing/2014/main" id="{2D683B5D-EB7F-0AA5-909C-5D10A57017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31027" y="4128927"/>
            <a:ext cx="3043238" cy="1781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841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F99525-D994-4242-9C38-6E5BAF695F47}"/>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kern="1200" cap="all" dirty="0">
                <a:solidFill>
                  <a:schemeClr val="tx1"/>
                </a:solidFill>
                <a:latin typeface="+mj-lt"/>
                <a:ea typeface="+mj-ea"/>
                <a:cs typeface="+mj-cs"/>
              </a:rPr>
              <a:t>Microbiome</a:t>
            </a:r>
          </a:p>
        </p:txBody>
      </p:sp>
      <p:graphicFrame>
        <p:nvGraphicFramePr>
          <p:cNvPr id="8" name="TextBox 3">
            <a:extLst>
              <a:ext uri="{FF2B5EF4-FFF2-40B4-BE49-F238E27FC236}">
                <a16:creationId xmlns:a16="http://schemas.microsoft.com/office/drawing/2014/main" id="{DD6A0C3A-9B73-4F5A-8869-9D6962185329}"/>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80360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856972A-D48B-8A49-8112-54F729CD6903}"/>
              </a:ext>
            </a:extLst>
          </p:cNvPr>
          <p:cNvSpPr txBox="1"/>
          <p:nvPr/>
        </p:nvSpPr>
        <p:spPr>
          <a:xfrm>
            <a:off x="1484954" y="2674948"/>
            <a:ext cx="2792484" cy="1631216"/>
          </a:xfrm>
          <a:prstGeom prst="rect">
            <a:avLst/>
          </a:prstGeom>
          <a:noFill/>
        </p:spPr>
        <p:txBody>
          <a:bodyPr wrap="square" rtlCol="0">
            <a:spAutoFit/>
          </a:bodyPr>
          <a:lstStyle/>
          <a:p>
            <a:r>
              <a:rPr lang="en-US" sz="2800" b="1" dirty="0">
                <a:solidFill>
                  <a:schemeClr val="accent5">
                    <a:lumMod val="75000"/>
                  </a:schemeClr>
                </a:solidFill>
              </a:rPr>
              <a:t>We study </a:t>
            </a:r>
            <a:r>
              <a:rPr lang="is-IS" sz="2800" b="1" dirty="0">
                <a:solidFill>
                  <a:schemeClr val="accent5">
                    <a:lumMod val="75000"/>
                  </a:schemeClr>
                </a:solidFill>
              </a:rPr>
              <a:t>…</a:t>
            </a:r>
            <a:endParaRPr lang="en-US" sz="2800" b="1" dirty="0">
              <a:solidFill>
                <a:schemeClr val="accent5">
                  <a:lumMod val="75000"/>
                </a:schemeClr>
              </a:solidFill>
            </a:endParaRPr>
          </a:p>
          <a:p>
            <a:r>
              <a:rPr lang="en-US" dirty="0">
                <a:solidFill>
                  <a:schemeClr val="accent5">
                    <a:lumMod val="75000"/>
                  </a:schemeClr>
                </a:solidFill>
              </a:rPr>
              <a:t>structure,</a:t>
            </a:r>
          </a:p>
          <a:p>
            <a:r>
              <a:rPr lang="en-US" dirty="0">
                <a:solidFill>
                  <a:schemeClr val="accent5">
                    <a:lumMod val="75000"/>
                  </a:schemeClr>
                </a:solidFill>
              </a:rPr>
              <a:t>diversity, </a:t>
            </a:r>
          </a:p>
          <a:p>
            <a:r>
              <a:rPr lang="en-US" dirty="0">
                <a:solidFill>
                  <a:schemeClr val="accent5">
                    <a:lumMod val="75000"/>
                  </a:schemeClr>
                </a:solidFill>
              </a:rPr>
              <a:t>function, </a:t>
            </a:r>
          </a:p>
          <a:p>
            <a:r>
              <a:rPr lang="en-US" dirty="0">
                <a:solidFill>
                  <a:schemeClr val="accent5">
                    <a:lumMod val="75000"/>
                  </a:schemeClr>
                </a:solidFill>
              </a:rPr>
              <a:t>communication </a:t>
            </a:r>
          </a:p>
        </p:txBody>
      </p:sp>
      <p:sp>
        <p:nvSpPr>
          <p:cNvPr id="5" name="TextBox 4">
            <a:extLst>
              <a:ext uri="{FF2B5EF4-FFF2-40B4-BE49-F238E27FC236}">
                <a16:creationId xmlns:a16="http://schemas.microsoft.com/office/drawing/2014/main" id="{74FD2769-EA72-F644-957F-9D5ABD934ED1}"/>
              </a:ext>
            </a:extLst>
          </p:cNvPr>
          <p:cNvSpPr txBox="1"/>
          <p:nvPr/>
        </p:nvSpPr>
        <p:spPr>
          <a:xfrm>
            <a:off x="8712333" y="2674948"/>
            <a:ext cx="1994713" cy="1569660"/>
          </a:xfrm>
          <a:prstGeom prst="rect">
            <a:avLst/>
          </a:prstGeom>
          <a:noFill/>
        </p:spPr>
        <p:txBody>
          <a:bodyPr wrap="none" rtlCol="0">
            <a:spAutoFit/>
          </a:bodyPr>
          <a:lstStyle/>
          <a:p>
            <a:r>
              <a:rPr lang="en-US" sz="2400" b="1" dirty="0">
                <a:solidFill>
                  <a:srgbClr val="00B050"/>
                </a:solidFill>
              </a:rPr>
              <a:t>We sample ....</a:t>
            </a:r>
          </a:p>
          <a:p>
            <a:r>
              <a:rPr lang="en-US" dirty="0">
                <a:solidFill>
                  <a:srgbClr val="00B050"/>
                </a:solidFill>
              </a:rPr>
              <a:t>DNA, </a:t>
            </a:r>
          </a:p>
          <a:p>
            <a:r>
              <a:rPr lang="en-US" dirty="0">
                <a:solidFill>
                  <a:srgbClr val="00B050"/>
                </a:solidFill>
              </a:rPr>
              <a:t>RNA, </a:t>
            </a:r>
          </a:p>
          <a:p>
            <a:r>
              <a:rPr lang="en-US" dirty="0">
                <a:solidFill>
                  <a:srgbClr val="00B050"/>
                </a:solidFill>
              </a:rPr>
              <a:t>proteins, </a:t>
            </a:r>
          </a:p>
          <a:p>
            <a:r>
              <a:rPr lang="en-US" dirty="0">
                <a:solidFill>
                  <a:srgbClr val="00B050"/>
                </a:solidFill>
              </a:rPr>
              <a:t>metabolites</a:t>
            </a:r>
          </a:p>
        </p:txBody>
      </p:sp>
      <p:sp>
        <p:nvSpPr>
          <p:cNvPr id="7" name="TextBox 6">
            <a:extLst>
              <a:ext uri="{FF2B5EF4-FFF2-40B4-BE49-F238E27FC236}">
                <a16:creationId xmlns:a16="http://schemas.microsoft.com/office/drawing/2014/main" id="{01269DF3-ADC8-404E-897F-CD3D21600A41}"/>
              </a:ext>
            </a:extLst>
          </p:cNvPr>
          <p:cNvSpPr txBox="1"/>
          <p:nvPr/>
        </p:nvSpPr>
        <p:spPr>
          <a:xfrm>
            <a:off x="4808995" y="2637037"/>
            <a:ext cx="1451038" cy="646331"/>
          </a:xfrm>
          <a:prstGeom prst="rect">
            <a:avLst/>
          </a:prstGeom>
          <a:noFill/>
        </p:spPr>
        <p:txBody>
          <a:bodyPr wrap="none" rtlCol="0">
            <a:spAutoFit/>
          </a:bodyPr>
          <a:lstStyle/>
          <a:p>
            <a:pPr algn="ctr"/>
            <a:r>
              <a:rPr lang="en-US" b="1" dirty="0">
                <a:solidFill>
                  <a:schemeClr val="bg1"/>
                </a:solidFill>
              </a:rPr>
              <a:t>Microbial </a:t>
            </a:r>
          </a:p>
          <a:p>
            <a:pPr algn="ctr"/>
            <a:r>
              <a:rPr lang="en-US" b="1" dirty="0">
                <a:solidFill>
                  <a:schemeClr val="bg1"/>
                </a:solidFill>
              </a:rPr>
              <a:t>Communities</a:t>
            </a:r>
          </a:p>
        </p:txBody>
      </p:sp>
      <p:pic>
        <p:nvPicPr>
          <p:cNvPr id="8" name="Google Shape;174;p36">
            <a:extLst>
              <a:ext uri="{FF2B5EF4-FFF2-40B4-BE49-F238E27FC236}">
                <a16:creationId xmlns:a16="http://schemas.microsoft.com/office/drawing/2014/main" id="{610AD863-87D4-9245-8FB3-B5B0D45A80C3}"/>
              </a:ext>
            </a:extLst>
          </p:cNvPr>
          <p:cNvPicPr preferRelativeResize="0"/>
          <p:nvPr/>
        </p:nvPicPr>
        <p:blipFill>
          <a:blip r:embed="rId3">
            <a:alphaModFix/>
          </a:blip>
          <a:stretch>
            <a:fillRect/>
          </a:stretch>
        </p:blipFill>
        <p:spPr>
          <a:xfrm>
            <a:off x="4359338" y="2168692"/>
            <a:ext cx="3473323" cy="2765007"/>
          </a:xfrm>
          <a:prstGeom prst="ellipse">
            <a:avLst/>
          </a:prstGeom>
          <a:ln w="127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
        <p:nvSpPr>
          <p:cNvPr id="9" name="TextBox 8">
            <a:extLst>
              <a:ext uri="{FF2B5EF4-FFF2-40B4-BE49-F238E27FC236}">
                <a16:creationId xmlns:a16="http://schemas.microsoft.com/office/drawing/2014/main" id="{10F1859B-3A52-8740-9FCE-749CCA0581C8}"/>
              </a:ext>
            </a:extLst>
          </p:cNvPr>
          <p:cNvSpPr txBox="1"/>
          <p:nvPr/>
        </p:nvSpPr>
        <p:spPr>
          <a:xfrm>
            <a:off x="5021126" y="2960202"/>
            <a:ext cx="2167581" cy="1077218"/>
          </a:xfrm>
          <a:prstGeom prst="rect">
            <a:avLst/>
          </a:prstGeom>
          <a:noFill/>
        </p:spPr>
        <p:txBody>
          <a:bodyPr wrap="none" rtlCol="0">
            <a:spAutoFit/>
          </a:bodyPr>
          <a:lstStyle/>
          <a:p>
            <a:pPr algn="ctr"/>
            <a:r>
              <a:rPr lang="en-US" sz="3200" b="1" dirty="0">
                <a:solidFill>
                  <a:schemeClr val="bg1"/>
                </a:solidFill>
                <a:latin typeface="+mj-lt"/>
              </a:rPr>
              <a:t>Microbial </a:t>
            </a:r>
          </a:p>
          <a:p>
            <a:pPr algn="ctr"/>
            <a:r>
              <a:rPr lang="en-US" sz="3200" b="1" dirty="0">
                <a:solidFill>
                  <a:schemeClr val="bg1"/>
                </a:solidFill>
                <a:latin typeface="+mj-lt"/>
              </a:rPr>
              <a:t>Community</a:t>
            </a:r>
          </a:p>
        </p:txBody>
      </p:sp>
    </p:spTree>
    <p:extLst>
      <p:ext uri="{BB962C8B-B14F-4D97-AF65-F5344CB8AC3E}">
        <p14:creationId xmlns:p14="http://schemas.microsoft.com/office/powerpoint/2010/main" val="1098382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6BDA0A-0EE4-044A-A8F1-2C57E18EB323}"/>
              </a:ext>
            </a:extLst>
          </p:cNvPr>
          <p:cNvSpPr>
            <a:spLocks noGrp="1"/>
          </p:cNvSpPr>
          <p:nvPr>
            <p:ph idx="1"/>
          </p:nvPr>
        </p:nvSpPr>
        <p:spPr>
          <a:xfrm>
            <a:off x="951216" y="2538120"/>
            <a:ext cx="10515600" cy="989494"/>
          </a:xfrm>
        </p:spPr>
        <p:txBody>
          <a:bodyPr>
            <a:noAutofit/>
          </a:bodyPr>
          <a:lstStyle/>
          <a:p>
            <a:pPr marL="0" indent="0">
              <a:buNone/>
            </a:pPr>
            <a:r>
              <a:rPr lang="en-US" dirty="0">
                <a:latin typeface="Calibri Light" panose="020F0302020204030204" pitchFamily="34" charset="0"/>
                <a:cs typeface="Calibri Light" panose="020F0302020204030204" pitchFamily="34" charset="0"/>
              </a:rPr>
              <a:t>Metagenomics is the study of a collection of genetic material (genomes) from a mixed community of organisms.</a:t>
            </a:r>
          </a:p>
          <a:p>
            <a:pPr marL="0" indent="0">
              <a:buNone/>
            </a:pPr>
            <a:endParaRPr lang="en-US" dirty="0">
              <a:latin typeface="Calibri Light" panose="020F0302020204030204" pitchFamily="34" charset="0"/>
              <a:cs typeface="Calibri Light" panose="020F0302020204030204" pitchFamily="34" charset="0"/>
            </a:endParaRPr>
          </a:p>
          <a:p>
            <a:pPr marL="0" indent="0">
              <a:buNone/>
            </a:pPr>
            <a:r>
              <a:rPr lang="en-US" dirty="0">
                <a:latin typeface="Calibri Light" panose="020F0302020204030204" pitchFamily="34" charset="0"/>
                <a:cs typeface="Calibri Light" panose="020F0302020204030204" pitchFamily="34" charset="0"/>
              </a:rPr>
              <a:t>Also sometimes referred to as “shotgun metagenomics”</a:t>
            </a:r>
          </a:p>
          <a:p>
            <a:pPr marL="0" indent="0">
              <a:buNone/>
            </a:pPr>
            <a:endParaRPr lang="en-US" dirty="0">
              <a:latin typeface="Calibri Light" panose="020F0302020204030204" pitchFamily="34" charset="0"/>
              <a:cs typeface="Calibri Light" panose="020F0302020204030204" pitchFamily="34" charset="0"/>
            </a:endParaRPr>
          </a:p>
        </p:txBody>
      </p:sp>
      <p:sp>
        <p:nvSpPr>
          <p:cNvPr id="5" name="TextBox 4">
            <a:extLst>
              <a:ext uri="{FF2B5EF4-FFF2-40B4-BE49-F238E27FC236}">
                <a16:creationId xmlns:a16="http://schemas.microsoft.com/office/drawing/2014/main" id="{C76073FD-3AEB-3545-9394-23F25CAF04E9}"/>
              </a:ext>
            </a:extLst>
          </p:cNvPr>
          <p:cNvSpPr txBox="1"/>
          <p:nvPr/>
        </p:nvSpPr>
        <p:spPr>
          <a:xfrm>
            <a:off x="428946" y="6176963"/>
            <a:ext cx="6097712" cy="276999"/>
          </a:xfrm>
          <a:prstGeom prst="rect">
            <a:avLst/>
          </a:prstGeom>
          <a:noFill/>
        </p:spPr>
        <p:txBody>
          <a:bodyPr wrap="square">
            <a:spAutoFit/>
          </a:bodyPr>
          <a:lstStyle/>
          <a:p>
            <a:r>
              <a:rPr lang="en-US" sz="1200" dirty="0"/>
              <a:t>https://</a:t>
            </a:r>
            <a:r>
              <a:rPr lang="en-US" sz="1200" dirty="0" err="1"/>
              <a:t>www.genome.gov</a:t>
            </a:r>
            <a:r>
              <a:rPr lang="en-US" sz="1200" dirty="0"/>
              <a:t>/</a:t>
            </a:r>
          </a:p>
        </p:txBody>
      </p:sp>
    </p:spTree>
    <p:extLst>
      <p:ext uri="{BB962C8B-B14F-4D97-AF65-F5344CB8AC3E}">
        <p14:creationId xmlns:p14="http://schemas.microsoft.com/office/powerpoint/2010/main" val="3177597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28870E-07DD-E74F-9250-5E68BE163231}"/>
              </a:ext>
            </a:extLst>
          </p:cNvPr>
          <p:cNvSpPr txBox="1"/>
          <p:nvPr/>
        </p:nvSpPr>
        <p:spPr>
          <a:xfrm>
            <a:off x="1643062" y="2314576"/>
            <a:ext cx="9453724" cy="954107"/>
          </a:xfrm>
          <a:prstGeom prst="rect">
            <a:avLst/>
          </a:prstGeom>
          <a:noFill/>
        </p:spPr>
        <p:txBody>
          <a:bodyPr wrap="square" rtlCol="0">
            <a:spAutoFit/>
          </a:bodyPr>
          <a:lstStyle/>
          <a:p>
            <a:r>
              <a:rPr lang="en-US" sz="2800" dirty="0">
                <a:latin typeface="Calibri Light" panose="020F0302020204030204" pitchFamily="34" charset="0"/>
                <a:cs typeface="Calibri Light" panose="020F0302020204030204" pitchFamily="34" charset="0"/>
              </a:rPr>
              <a:t>What if you want to study a particular community like bacteria, fungi, or even macro plants, insects, </a:t>
            </a:r>
            <a:r>
              <a:rPr lang="en-US" sz="2800" dirty="0" err="1">
                <a:latin typeface="Calibri Light" panose="020F0302020204030204" pitchFamily="34" charset="0"/>
                <a:cs typeface="Calibri Light" panose="020F0302020204030204" pitchFamily="34" charset="0"/>
              </a:rPr>
              <a:t>etc</a:t>
            </a:r>
            <a:r>
              <a:rPr lang="en-US" sz="2800" dirty="0">
                <a:latin typeface="Calibri Light" panose="020F0302020204030204" pitchFamily="34" charset="0"/>
                <a:cs typeface="Calibri Light" panose="020F0302020204030204" pitchFamily="34" charset="0"/>
              </a:rPr>
              <a:t>?</a:t>
            </a:r>
          </a:p>
        </p:txBody>
      </p:sp>
    </p:spTree>
    <p:extLst>
      <p:ext uri="{BB962C8B-B14F-4D97-AF65-F5344CB8AC3E}">
        <p14:creationId xmlns:p14="http://schemas.microsoft.com/office/powerpoint/2010/main" val="797994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0F71C97-A4B0-1738-D484-C1E25384F7AB}"/>
              </a:ext>
            </a:extLst>
          </p:cNvPr>
          <p:cNvSpPr txBox="1"/>
          <p:nvPr/>
        </p:nvSpPr>
        <p:spPr>
          <a:xfrm>
            <a:off x="4027031" y="3045116"/>
            <a:ext cx="2659117" cy="707886"/>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Pankaj Trivedi</a:t>
            </a:r>
          </a:p>
          <a:p>
            <a:pPr algn="ctr"/>
            <a:r>
              <a:rPr lang="en-US" sz="1600" dirty="0">
                <a:solidFill>
                  <a:schemeClr val="accent6">
                    <a:lumMod val="50000"/>
                  </a:schemeClr>
                </a:solidFill>
                <a:latin typeface="Arial" panose="020B0604020202020204" pitchFamily="34" charset="0"/>
                <a:cs typeface="Arial" panose="020B0604020202020204" pitchFamily="34" charset="0"/>
              </a:rPr>
              <a:t>CAS</a:t>
            </a:r>
          </a:p>
          <a:p>
            <a:endParaRPr lang="en-US" sz="800" dirty="0">
              <a:solidFill>
                <a:schemeClr val="accent6">
                  <a:lumMod val="50000"/>
                </a:schemeClr>
              </a:solidFill>
              <a:latin typeface="Arial" panose="020B0604020202020204" pitchFamily="34" charset="0"/>
              <a:cs typeface="Arial" panose="020B0604020202020204" pitchFamily="34" charset="0"/>
            </a:endParaRPr>
          </a:p>
        </p:txBody>
      </p:sp>
      <p:sp>
        <p:nvSpPr>
          <p:cNvPr id="3" name="Google Shape;158;g212e82e26e5_4_25">
            <a:extLst>
              <a:ext uri="{FF2B5EF4-FFF2-40B4-BE49-F238E27FC236}">
                <a16:creationId xmlns:a16="http://schemas.microsoft.com/office/drawing/2014/main" id="{D0029BC6-11E9-9477-FE81-019544E5E059}"/>
              </a:ext>
            </a:extLst>
          </p:cNvPr>
          <p:cNvSpPr txBox="1">
            <a:spLocks/>
          </p:cNvSpPr>
          <p:nvPr/>
        </p:nvSpPr>
        <p:spPr>
          <a:xfrm>
            <a:off x="-65024" y="146528"/>
            <a:ext cx="12192000" cy="1292631"/>
          </a:xfrm>
          <a:prstGeom prst="rect">
            <a:avLst/>
          </a:prstGeom>
          <a:noFill/>
          <a:ln>
            <a:noFill/>
          </a:ln>
        </p:spPr>
        <p:txBody>
          <a:bodyPr spcFirstLastPara="1" vert="horz" wrap="square" lIns="91425" tIns="91425" rIns="91425" bIns="91425" rtlCol="0" anchor="b"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Bef>
                <a:spcPts val="0"/>
              </a:spcBef>
              <a:buClr>
                <a:schemeClr val="dk2"/>
              </a:buClr>
              <a:buSzPts val="5400"/>
              <a:buFont typeface="Arial"/>
              <a:buNone/>
            </a:pPr>
            <a:r>
              <a:rPr lang="en-US" sz="4000" spc="300" dirty="0">
                <a:solidFill>
                  <a:schemeClr val="accent6">
                    <a:lumMod val="50000"/>
                  </a:schemeClr>
                </a:solidFill>
                <a:latin typeface="Helvetica Light" panose="020B0403020202020204" pitchFamily="34" charset="0"/>
                <a:cs typeface="Arial" panose="020B0604020202020204" pitchFamily="34" charset="0"/>
              </a:rPr>
              <a:t>VPR support catalyzed microbiome excellence at CSU</a:t>
            </a:r>
          </a:p>
        </p:txBody>
      </p:sp>
      <p:pic>
        <p:nvPicPr>
          <p:cNvPr id="2" name="Google Shape;346;g2141bf13b27_0_0">
            <a:extLst>
              <a:ext uri="{FF2B5EF4-FFF2-40B4-BE49-F238E27FC236}">
                <a16:creationId xmlns:a16="http://schemas.microsoft.com/office/drawing/2014/main" id="{4EA6583B-571C-4F5B-207F-DBACC23C4937}"/>
              </a:ext>
            </a:extLst>
          </p:cNvPr>
          <p:cNvPicPr preferRelativeResize="0"/>
          <p:nvPr/>
        </p:nvPicPr>
        <p:blipFill rotWithShape="1">
          <a:blip r:embed="rId3">
            <a:alphaModFix/>
          </a:blip>
          <a:srcRect l="7283" t="8771" r="7283" b="13044"/>
          <a:stretch/>
        </p:blipFill>
        <p:spPr>
          <a:xfrm>
            <a:off x="2733865" y="2338476"/>
            <a:ext cx="1064069" cy="1189656"/>
          </a:xfrm>
          <a:prstGeom prst="rect">
            <a:avLst/>
          </a:prstGeom>
          <a:noFill/>
          <a:ln w="31750">
            <a:solidFill>
              <a:schemeClr val="accent2">
                <a:lumMod val="75000"/>
              </a:schemeClr>
            </a:solidFill>
          </a:ln>
        </p:spPr>
      </p:pic>
      <p:pic>
        <p:nvPicPr>
          <p:cNvPr id="4" name="Google Shape;347;g2141bf13b27_0_0">
            <a:extLst>
              <a:ext uri="{FF2B5EF4-FFF2-40B4-BE49-F238E27FC236}">
                <a16:creationId xmlns:a16="http://schemas.microsoft.com/office/drawing/2014/main" id="{EA1A6EB7-A3EF-E0E7-A2F7-2A30F6970748}"/>
              </a:ext>
            </a:extLst>
          </p:cNvPr>
          <p:cNvPicPr preferRelativeResize="0"/>
          <p:nvPr/>
        </p:nvPicPr>
        <p:blipFill>
          <a:blip r:embed="rId4">
            <a:alphaModFix/>
          </a:blip>
          <a:stretch>
            <a:fillRect/>
          </a:stretch>
        </p:blipFill>
        <p:spPr>
          <a:xfrm>
            <a:off x="706574" y="2330912"/>
            <a:ext cx="1203030" cy="1188720"/>
          </a:xfrm>
          <a:prstGeom prst="rect">
            <a:avLst/>
          </a:prstGeom>
          <a:noFill/>
          <a:ln w="31750">
            <a:solidFill>
              <a:schemeClr val="accent2"/>
            </a:solidFill>
          </a:ln>
        </p:spPr>
      </p:pic>
      <p:pic>
        <p:nvPicPr>
          <p:cNvPr id="7" name="Google Shape;352;g2141bf13b27_0_0">
            <a:extLst>
              <a:ext uri="{FF2B5EF4-FFF2-40B4-BE49-F238E27FC236}">
                <a16:creationId xmlns:a16="http://schemas.microsoft.com/office/drawing/2014/main" id="{41BA8C20-5E08-09CA-2720-D7829F76CABB}"/>
              </a:ext>
            </a:extLst>
          </p:cNvPr>
          <p:cNvPicPr preferRelativeResize="0"/>
          <p:nvPr/>
        </p:nvPicPr>
        <p:blipFill>
          <a:blip r:embed="rId5">
            <a:alphaModFix/>
          </a:blip>
          <a:stretch>
            <a:fillRect/>
          </a:stretch>
        </p:blipFill>
        <p:spPr>
          <a:xfrm>
            <a:off x="4883835" y="5580093"/>
            <a:ext cx="841433" cy="1188720"/>
          </a:xfrm>
          <a:prstGeom prst="rect">
            <a:avLst/>
          </a:prstGeom>
          <a:noFill/>
          <a:ln w="38100">
            <a:solidFill>
              <a:srgbClr val="BCE1CA"/>
            </a:solidFill>
          </a:ln>
        </p:spPr>
      </p:pic>
      <p:sp>
        <p:nvSpPr>
          <p:cNvPr id="14" name="TextBox 13">
            <a:extLst>
              <a:ext uri="{FF2B5EF4-FFF2-40B4-BE49-F238E27FC236}">
                <a16:creationId xmlns:a16="http://schemas.microsoft.com/office/drawing/2014/main" id="{4B8C77C5-B564-D10D-18AE-7A799B25DC78}"/>
              </a:ext>
            </a:extLst>
          </p:cNvPr>
          <p:cNvSpPr txBox="1"/>
          <p:nvPr/>
        </p:nvSpPr>
        <p:spPr>
          <a:xfrm>
            <a:off x="5725268" y="5991412"/>
            <a:ext cx="2659117" cy="707886"/>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Erika </a:t>
            </a:r>
            <a:r>
              <a:rPr lang="en-US" sz="1600" b="1" dirty="0" err="1">
                <a:solidFill>
                  <a:schemeClr val="accent6">
                    <a:lumMod val="50000"/>
                  </a:schemeClr>
                </a:solidFill>
                <a:latin typeface="Arial" panose="020B0604020202020204" pitchFamily="34" charset="0"/>
                <a:cs typeface="Arial" panose="020B0604020202020204" pitchFamily="34" charset="0"/>
              </a:rPr>
              <a:t>Syzmanski</a:t>
            </a:r>
            <a:endParaRPr lang="en-US" sz="1600" b="1" dirty="0">
              <a:solidFill>
                <a:schemeClr val="accent6">
                  <a:lumMod val="50000"/>
                </a:schemeClr>
              </a:solidFill>
              <a:latin typeface="Arial" panose="020B0604020202020204" pitchFamily="34" charset="0"/>
              <a:cs typeface="Arial" panose="020B0604020202020204" pitchFamily="34" charset="0"/>
            </a:endParaRPr>
          </a:p>
          <a:p>
            <a:pPr algn="ctr"/>
            <a:r>
              <a:rPr lang="en-US" sz="1600" dirty="0">
                <a:solidFill>
                  <a:schemeClr val="accent6">
                    <a:lumMod val="50000"/>
                  </a:schemeClr>
                </a:solidFill>
                <a:latin typeface="Arial" panose="020B0604020202020204" pitchFamily="34" charset="0"/>
                <a:cs typeface="Arial" panose="020B0604020202020204" pitchFamily="34" charset="0"/>
              </a:rPr>
              <a:t>Liberal Arts</a:t>
            </a:r>
          </a:p>
          <a:p>
            <a:endParaRPr lang="en-US" sz="800" dirty="0">
              <a:solidFill>
                <a:schemeClr val="accent6">
                  <a:lumMod val="50000"/>
                </a:schemeClr>
              </a:solidFill>
              <a:latin typeface="Arial" panose="020B0604020202020204" pitchFamily="34" charset="0"/>
              <a:cs typeface="Arial" panose="020B0604020202020204" pitchFamily="34" charset="0"/>
            </a:endParaRPr>
          </a:p>
        </p:txBody>
      </p:sp>
      <p:pic>
        <p:nvPicPr>
          <p:cNvPr id="15" name="Google Shape;348;g2141bf13b27_0_0">
            <a:extLst>
              <a:ext uri="{FF2B5EF4-FFF2-40B4-BE49-F238E27FC236}">
                <a16:creationId xmlns:a16="http://schemas.microsoft.com/office/drawing/2014/main" id="{2DD887CE-EC67-8FF6-CD68-A7697DFC106F}"/>
              </a:ext>
            </a:extLst>
          </p:cNvPr>
          <p:cNvPicPr preferRelativeResize="0"/>
          <p:nvPr/>
        </p:nvPicPr>
        <p:blipFill>
          <a:blip r:embed="rId6">
            <a:alphaModFix/>
          </a:blip>
          <a:stretch>
            <a:fillRect/>
          </a:stretch>
        </p:blipFill>
        <p:spPr>
          <a:xfrm>
            <a:off x="4210050" y="219075"/>
            <a:ext cx="0" cy="2209800"/>
          </a:xfrm>
          <a:prstGeom prst="rect">
            <a:avLst/>
          </a:prstGeom>
          <a:noFill/>
          <a:ln>
            <a:noFill/>
          </a:ln>
        </p:spPr>
      </p:pic>
      <p:pic>
        <p:nvPicPr>
          <p:cNvPr id="16" name="Google Shape;350;g2141bf13b27_0_0">
            <a:extLst>
              <a:ext uri="{FF2B5EF4-FFF2-40B4-BE49-F238E27FC236}">
                <a16:creationId xmlns:a16="http://schemas.microsoft.com/office/drawing/2014/main" id="{8A1B8245-59D9-C21E-FF22-34D4130B0332}"/>
              </a:ext>
            </a:extLst>
          </p:cNvPr>
          <p:cNvPicPr preferRelativeResize="0"/>
          <p:nvPr/>
        </p:nvPicPr>
        <p:blipFill>
          <a:blip r:embed="rId7">
            <a:alphaModFix/>
          </a:blip>
          <a:stretch>
            <a:fillRect/>
          </a:stretch>
        </p:blipFill>
        <p:spPr>
          <a:xfrm>
            <a:off x="8039100" y="276225"/>
            <a:ext cx="0" cy="2190750"/>
          </a:xfrm>
          <a:prstGeom prst="rect">
            <a:avLst/>
          </a:prstGeom>
          <a:noFill/>
          <a:ln>
            <a:noFill/>
          </a:ln>
        </p:spPr>
      </p:pic>
      <p:pic>
        <p:nvPicPr>
          <p:cNvPr id="21" name="Google Shape;348;g2141bf13b27_0_0">
            <a:extLst>
              <a:ext uri="{FF2B5EF4-FFF2-40B4-BE49-F238E27FC236}">
                <a16:creationId xmlns:a16="http://schemas.microsoft.com/office/drawing/2014/main" id="{25727BD9-0E33-C841-636C-4180A007A1C4}"/>
              </a:ext>
            </a:extLst>
          </p:cNvPr>
          <p:cNvPicPr preferRelativeResize="0"/>
          <p:nvPr/>
        </p:nvPicPr>
        <p:blipFill>
          <a:blip r:embed="rId6">
            <a:alphaModFix/>
          </a:blip>
          <a:stretch>
            <a:fillRect/>
          </a:stretch>
        </p:blipFill>
        <p:spPr>
          <a:xfrm>
            <a:off x="7107440" y="1846751"/>
            <a:ext cx="935710" cy="1188720"/>
          </a:xfrm>
          <a:prstGeom prst="rect">
            <a:avLst/>
          </a:prstGeom>
          <a:noFill/>
          <a:ln w="31750">
            <a:solidFill>
              <a:schemeClr val="accent2">
                <a:lumMod val="75000"/>
              </a:schemeClr>
            </a:solidFill>
          </a:ln>
        </p:spPr>
      </p:pic>
      <p:pic>
        <p:nvPicPr>
          <p:cNvPr id="22" name="Google Shape;350;g2141bf13b27_0_0">
            <a:extLst>
              <a:ext uri="{FF2B5EF4-FFF2-40B4-BE49-F238E27FC236}">
                <a16:creationId xmlns:a16="http://schemas.microsoft.com/office/drawing/2014/main" id="{7C8D8025-893C-E1F2-79DA-B9638192CEC8}"/>
              </a:ext>
            </a:extLst>
          </p:cNvPr>
          <p:cNvPicPr preferRelativeResize="0"/>
          <p:nvPr/>
        </p:nvPicPr>
        <p:blipFill>
          <a:blip r:embed="rId7">
            <a:alphaModFix/>
          </a:blip>
          <a:stretch>
            <a:fillRect/>
          </a:stretch>
        </p:blipFill>
        <p:spPr>
          <a:xfrm>
            <a:off x="4794819" y="3657474"/>
            <a:ext cx="1060704" cy="1188720"/>
          </a:xfrm>
          <a:prstGeom prst="rect">
            <a:avLst/>
          </a:prstGeom>
          <a:noFill/>
          <a:ln w="31750">
            <a:solidFill>
              <a:srgbClr val="9EDAE6"/>
            </a:solidFill>
          </a:ln>
        </p:spPr>
      </p:pic>
      <p:sp>
        <p:nvSpPr>
          <p:cNvPr id="24" name="TextBox 23">
            <a:extLst>
              <a:ext uri="{FF2B5EF4-FFF2-40B4-BE49-F238E27FC236}">
                <a16:creationId xmlns:a16="http://schemas.microsoft.com/office/drawing/2014/main" id="{6ABEA44B-6040-4DE5-27E4-A5C569FDCEF6}"/>
              </a:ext>
            </a:extLst>
          </p:cNvPr>
          <p:cNvSpPr txBox="1"/>
          <p:nvPr/>
        </p:nvSpPr>
        <p:spPr>
          <a:xfrm>
            <a:off x="6270758" y="3045116"/>
            <a:ext cx="2659117" cy="707886"/>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Mike Wilkins</a:t>
            </a:r>
          </a:p>
          <a:p>
            <a:pPr algn="ctr"/>
            <a:r>
              <a:rPr lang="en-US" sz="1600" dirty="0">
                <a:solidFill>
                  <a:schemeClr val="accent6">
                    <a:lumMod val="50000"/>
                  </a:schemeClr>
                </a:solidFill>
                <a:latin typeface="Arial" panose="020B0604020202020204" pitchFamily="34" charset="0"/>
                <a:cs typeface="Arial" panose="020B0604020202020204" pitchFamily="34" charset="0"/>
              </a:rPr>
              <a:t>CAS</a:t>
            </a:r>
          </a:p>
          <a:p>
            <a:endParaRPr lang="en-US" sz="800" dirty="0">
              <a:solidFill>
                <a:schemeClr val="accent6">
                  <a:lumMod val="50000"/>
                </a:schemeClr>
              </a:solidFill>
              <a:latin typeface="Arial" panose="020B0604020202020204" pitchFamily="34" charset="0"/>
              <a:cs typeface="Arial" panose="020B0604020202020204" pitchFamily="34" charset="0"/>
            </a:endParaRPr>
          </a:p>
        </p:txBody>
      </p:sp>
      <p:pic>
        <p:nvPicPr>
          <p:cNvPr id="25" name="Google Shape;351;g2141bf13b27_0_0">
            <a:extLst>
              <a:ext uri="{FF2B5EF4-FFF2-40B4-BE49-F238E27FC236}">
                <a16:creationId xmlns:a16="http://schemas.microsoft.com/office/drawing/2014/main" id="{4C398CAB-F43C-5AA9-D9DA-8C7F9F816925}"/>
              </a:ext>
            </a:extLst>
          </p:cNvPr>
          <p:cNvPicPr preferRelativeResize="0"/>
          <p:nvPr/>
        </p:nvPicPr>
        <p:blipFill>
          <a:blip r:embed="rId8">
            <a:alphaModFix/>
          </a:blip>
          <a:stretch>
            <a:fillRect/>
          </a:stretch>
        </p:blipFill>
        <p:spPr>
          <a:xfrm>
            <a:off x="6883386" y="3657474"/>
            <a:ext cx="1197987" cy="1188720"/>
          </a:xfrm>
          <a:prstGeom prst="rect">
            <a:avLst/>
          </a:prstGeom>
          <a:noFill/>
          <a:ln w="38100">
            <a:solidFill>
              <a:srgbClr val="FF0000"/>
            </a:solidFill>
          </a:ln>
        </p:spPr>
      </p:pic>
      <p:sp>
        <p:nvSpPr>
          <p:cNvPr id="26" name="TextBox 25">
            <a:extLst>
              <a:ext uri="{FF2B5EF4-FFF2-40B4-BE49-F238E27FC236}">
                <a16:creationId xmlns:a16="http://schemas.microsoft.com/office/drawing/2014/main" id="{E243490D-AE9B-5868-41A8-3B3551FB5AAA}"/>
              </a:ext>
            </a:extLst>
          </p:cNvPr>
          <p:cNvSpPr txBox="1"/>
          <p:nvPr/>
        </p:nvSpPr>
        <p:spPr>
          <a:xfrm>
            <a:off x="6134980" y="4891498"/>
            <a:ext cx="2659117" cy="707886"/>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Joshua Chan</a:t>
            </a:r>
          </a:p>
          <a:p>
            <a:pPr algn="ctr"/>
            <a:r>
              <a:rPr lang="en-US" sz="1600" dirty="0">
                <a:solidFill>
                  <a:schemeClr val="accent6">
                    <a:lumMod val="50000"/>
                  </a:schemeClr>
                </a:solidFill>
                <a:latin typeface="Arial" panose="020B0604020202020204" pitchFamily="34" charset="0"/>
                <a:cs typeface="Arial" panose="020B0604020202020204" pitchFamily="34" charset="0"/>
              </a:rPr>
              <a:t>Engineering </a:t>
            </a:r>
          </a:p>
          <a:p>
            <a:endParaRPr lang="en-US" sz="800" dirty="0">
              <a:solidFill>
                <a:schemeClr val="accent6">
                  <a:lumMod val="50000"/>
                </a:schemeClr>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E7FCB9E9-4366-FE6D-8910-9017386ADFEB}"/>
              </a:ext>
            </a:extLst>
          </p:cNvPr>
          <p:cNvSpPr txBox="1"/>
          <p:nvPr/>
        </p:nvSpPr>
        <p:spPr>
          <a:xfrm>
            <a:off x="-607800" y="3540190"/>
            <a:ext cx="3720662" cy="584775"/>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Kelly Wrighton</a:t>
            </a:r>
          </a:p>
          <a:p>
            <a:pPr algn="ctr"/>
            <a:r>
              <a:rPr lang="en-US" sz="1600" dirty="0">
                <a:solidFill>
                  <a:schemeClr val="accent6">
                    <a:lumMod val="50000"/>
                  </a:schemeClr>
                </a:solidFill>
                <a:latin typeface="Arial" panose="020B0604020202020204" pitchFamily="34" charset="0"/>
                <a:cs typeface="Arial" panose="020B0604020202020204" pitchFamily="34" charset="0"/>
              </a:rPr>
              <a:t>CAS</a:t>
            </a:r>
          </a:p>
        </p:txBody>
      </p:sp>
      <p:sp>
        <p:nvSpPr>
          <p:cNvPr id="23" name="TextBox 22">
            <a:extLst>
              <a:ext uri="{FF2B5EF4-FFF2-40B4-BE49-F238E27FC236}">
                <a16:creationId xmlns:a16="http://schemas.microsoft.com/office/drawing/2014/main" id="{7D25893E-D0A8-7556-D1E9-BCCFA4C13BE1}"/>
              </a:ext>
            </a:extLst>
          </p:cNvPr>
          <p:cNvSpPr txBox="1"/>
          <p:nvPr/>
        </p:nvSpPr>
        <p:spPr>
          <a:xfrm>
            <a:off x="3974994" y="4872207"/>
            <a:ext cx="2659117" cy="707886"/>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Ed Hall</a:t>
            </a:r>
          </a:p>
          <a:p>
            <a:pPr algn="ctr"/>
            <a:r>
              <a:rPr lang="en-US" sz="1600" dirty="0">
                <a:solidFill>
                  <a:schemeClr val="accent6">
                    <a:lumMod val="50000"/>
                  </a:schemeClr>
                </a:solidFill>
                <a:latin typeface="Arial" panose="020B0604020202020204" pitchFamily="34" charset="0"/>
                <a:cs typeface="Arial" panose="020B0604020202020204" pitchFamily="34" charset="0"/>
              </a:rPr>
              <a:t>Warner College</a:t>
            </a:r>
          </a:p>
          <a:p>
            <a:endParaRPr lang="en-US" sz="800" dirty="0">
              <a:solidFill>
                <a:schemeClr val="accent6">
                  <a:lumMod val="50000"/>
                </a:schemeClr>
              </a:solidFill>
              <a:latin typeface="Arial" panose="020B0604020202020204" pitchFamily="34" charset="0"/>
              <a:cs typeface="Arial" panose="020B0604020202020204" pitchFamily="34" charset="0"/>
            </a:endParaRPr>
          </a:p>
        </p:txBody>
      </p:sp>
      <p:grpSp>
        <p:nvGrpSpPr>
          <p:cNvPr id="29" name="Group 28">
            <a:extLst>
              <a:ext uri="{FF2B5EF4-FFF2-40B4-BE49-F238E27FC236}">
                <a16:creationId xmlns:a16="http://schemas.microsoft.com/office/drawing/2014/main" id="{10879680-FCA4-E1DD-F6D0-B5BF38BAB82D}"/>
              </a:ext>
            </a:extLst>
          </p:cNvPr>
          <p:cNvGrpSpPr/>
          <p:nvPr/>
        </p:nvGrpSpPr>
        <p:grpSpPr>
          <a:xfrm>
            <a:off x="9209083" y="1222864"/>
            <a:ext cx="2483230" cy="3853569"/>
            <a:chOff x="5775861" y="2782266"/>
            <a:chExt cx="2483230" cy="3853569"/>
          </a:xfrm>
        </p:grpSpPr>
        <p:grpSp>
          <p:nvGrpSpPr>
            <p:cNvPr id="19" name="Group 18">
              <a:extLst>
                <a:ext uri="{FF2B5EF4-FFF2-40B4-BE49-F238E27FC236}">
                  <a16:creationId xmlns:a16="http://schemas.microsoft.com/office/drawing/2014/main" id="{3F8DC130-A094-C430-5749-11E266177AFC}"/>
                </a:ext>
              </a:extLst>
            </p:cNvPr>
            <p:cNvGrpSpPr/>
            <p:nvPr/>
          </p:nvGrpSpPr>
          <p:grpSpPr>
            <a:xfrm>
              <a:off x="5775861" y="2782266"/>
              <a:ext cx="2483230" cy="3853569"/>
              <a:chOff x="5140587" y="4428050"/>
              <a:chExt cx="1530047" cy="2146980"/>
            </a:xfrm>
          </p:grpSpPr>
          <p:sp>
            <p:nvSpPr>
              <p:cNvPr id="12" name="Rectangle 11">
                <a:extLst>
                  <a:ext uri="{FF2B5EF4-FFF2-40B4-BE49-F238E27FC236}">
                    <a16:creationId xmlns:a16="http://schemas.microsoft.com/office/drawing/2014/main" id="{74017A1C-AD33-62F9-CA0A-A1C23F0CBF85}"/>
                  </a:ext>
                </a:extLst>
              </p:cNvPr>
              <p:cNvSpPr/>
              <p:nvPr/>
            </p:nvSpPr>
            <p:spPr>
              <a:xfrm>
                <a:off x="6258910" y="4428050"/>
                <a:ext cx="411724" cy="707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screenshot of a computer&#10;&#10;Description automatically generated with medium confidence">
                <a:extLst>
                  <a:ext uri="{FF2B5EF4-FFF2-40B4-BE49-F238E27FC236}">
                    <a16:creationId xmlns:a16="http://schemas.microsoft.com/office/drawing/2014/main" id="{6E2FB144-50DE-8438-6AB9-DB8369FC7DA8}"/>
                  </a:ext>
                </a:extLst>
              </p:cNvPr>
              <p:cNvPicPr>
                <a:picLocks noChangeAspect="1"/>
              </p:cNvPicPr>
              <p:nvPr/>
            </p:nvPicPr>
            <p:blipFill rotWithShape="1">
              <a:blip r:embed="rId9"/>
              <a:srcRect t="58185" r="81044" b="18583"/>
              <a:stretch/>
            </p:blipFill>
            <p:spPr>
              <a:xfrm>
                <a:off x="5140587" y="4981821"/>
                <a:ext cx="1421949" cy="1593209"/>
              </a:xfrm>
              <a:prstGeom prst="rect">
                <a:avLst/>
              </a:prstGeom>
            </p:spPr>
          </p:pic>
        </p:grpSp>
        <p:grpSp>
          <p:nvGrpSpPr>
            <p:cNvPr id="20" name="Group 19">
              <a:extLst>
                <a:ext uri="{FF2B5EF4-FFF2-40B4-BE49-F238E27FC236}">
                  <a16:creationId xmlns:a16="http://schemas.microsoft.com/office/drawing/2014/main" id="{98B0F51F-63CF-2C5C-5385-605B7FD3E2E9}"/>
                </a:ext>
              </a:extLst>
            </p:cNvPr>
            <p:cNvGrpSpPr/>
            <p:nvPr/>
          </p:nvGrpSpPr>
          <p:grpSpPr>
            <a:xfrm>
              <a:off x="5779214" y="3009175"/>
              <a:ext cx="2334767" cy="1413704"/>
              <a:chOff x="5262317" y="3436633"/>
              <a:chExt cx="1438571" cy="787632"/>
            </a:xfrm>
          </p:grpSpPr>
          <p:pic>
            <p:nvPicPr>
              <p:cNvPr id="27" name="Picture 26" descr="A screenshot of a computer&#10;&#10;Description automatically generated with medium confidence">
                <a:extLst>
                  <a:ext uri="{FF2B5EF4-FFF2-40B4-BE49-F238E27FC236}">
                    <a16:creationId xmlns:a16="http://schemas.microsoft.com/office/drawing/2014/main" id="{EA368362-4573-C371-9B5D-C3A88CEB2849}"/>
                  </a:ext>
                </a:extLst>
              </p:cNvPr>
              <p:cNvPicPr>
                <a:picLocks noChangeAspect="1"/>
              </p:cNvPicPr>
              <p:nvPr/>
            </p:nvPicPr>
            <p:blipFill rotWithShape="1">
              <a:blip r:embed="rId9"/>
              <a:srcRect t="52099" r="90862" b="41914"/>
              <a:stretch/>
            </p:blipFill>
            <p:spPr>
              <a:xfrm>
                <a:off x="5262317" y="3436633"/>
                <a:ext cx="667161" cy="427351"/>
              </a:xfrm>
              <a:prstGeom prst="rect">
                <a:avLst/>
              </a:prstGeom>
            </p:spPr>
          </p:pic>
          <p:sp>
            <p:nvSpPr>
              <p:cNvPr id="28" name="Rectangle 27">
                <a:extLst>
                  <a:ext uri="{FF2B5EF4-FFF2-40B4-BE49-F238E27FC236}">
                    <a16:creationId xmlns:a16="http://schemas.microsoft.com/office/drawing/2014/main" id="{EA499F78-8778-FAAF-44FE-F904427FF8EC}"/>
                  </a:ext>
                </a:extLst>
              </p:cNvPr>
              <p:cNvSpPr/>
              <p:nvPr/>
            </p:nvSpPr>
            <p:spPr>
              <a:xfrm>
                <a:off x="6289164" y="3516379"/>
                <a:ext cx="411724" cy="707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5" name="Google Shape;349;g2141bf13b27_0_0">
            <a:extLst>
              <a:ext uri="{FF2B5EF4-FFF2-40B4-BE49-F238E27FC236}">
                <a16:creationId xmlns:a16="http://schemas.microsoft.com/office/drawing/2014/main" id="{D30D115A-C13D-B2C8-0D93-9EEA67149A36}"/>
              </a:ext>
            </a:extLst>
          </p:cNvPr>
          <p:cNvPicPr preferRelativeResize="0"/>
          <p:nvPr/>
        </p:nvPicPr>
        <p:blipFill>
          <a:blip r:embed="rId10">
            <a:alphaModFix/>
          </a:blip>
          <a:stretch>
            <a:fillRect/>
          </a:stretch>
        </p:blipFill>
        <p:spPr>
          <a:xfrm>
            <a:off x="4811508" y="1797206"/>
            <a:ext cx="1219468" cy="1188720"/>
          </a:xfrm>
          <a:prstGeom prst="rect">
            <a:avLst/>
          </a:prstGeom>
          <a:noFill/>
          <a:ln w="31750">
            <a:solidFill>
              <a:schemeClr val="accent2">
                <a:lumMod val="75000"/>
              </a:schemeClr>
            </a:solidFill>
          </a:ln>
        </p:spPr>
      </p:pic>
      <p:sp>
        <p:nvSpPr>
          <p:cNvPr id="11" name="TextBox 10">
            <a:extLst>
              <a:ext uri="{FF2B5EF4-FFF2-40B4-BE49-F238E27FC236}">
                <a16:creationId xmlns:a16="http://schemas.microsoft.com/office/drawing/2014/main" id="{F011097F-6BC4-26BD-0F51-7EE924FECA54}"/>
              </a:ext>
            </a:extLst>
          </p:cNvPr>
          <p:cNvSpPr txBox="1"/>
          <p:nvPr/>
        </p:nvSpPr>
        <p:spPr>
          <a:xfrm>
            <a:off x="1870236" y="3612737"/>
            <a:ext cx="2659117" cy="584775"/>
          </a:xfrm>
          <a:prstGeom prst="rect">
            <a:avLst/>
          </a:prstGeom>
          <a:noFill/>
        </p:spPr>
        <p:txBody>
          <a:bodyPr wrap="square" rtlCol="0">
            <a:spAutoFit/>
          </a:bodyPr>
          <a:lstStyle/>
          <a:p>
            <a:pPr algn="ctr"/>
            <a:r>
              <a:rPr lang="en-US" sz="1600" b="1" dirty="0">
                <a:solidFill>
                  <a:schemeClr val="accent6">
                    <a:lumMod val="50000"/>
                  </a:schemeClr>
                </a:solidFill>
                <a:latin typeface="Arial" panose="020B0604020202020204" pitchFamily="34" charset="0"/>
                <a:cs typeface="Arial" panose="020B0604020202020204" pitchFamily="34" charset="0"/>
              </a:rPr>
              <a:t>Jessica Metcalf</a:t>
            </a:r>
          </a:p>
          <a:p>
            <a:pPr algn="ctr"/>
            <a:r>
              <a:rPr lang="en-US" sz="1600" dirty="0">
                <a:solidFill>
                  <a:schemeClr val="accent6">
                    <a:lumMod val="50000"/>
                  </a:schemeClr>
                </a:solidFill>
                <a:latin typeface="Arial" panose="020B0604020202020204" pitchFamily="34" charset="0"/>
                <a:cs typeface="Arial" panose="020B0604020202020204" pitchFamily="34" charset="0"/>
              </a:rPr>
              <a:t>CAS</a:t>
            </a:r>
          </a:p>
        </p:txBody>
      </p:sp>
      <p:sp>
        <p:nvSpPr>
          <p:cNvPr id="40" name="Rectangle 39">
            <a:extLst>
              <a:ext uri="{FF2B5EF4-FFF2-40B4-BE49-F238E27FC236}">
                <a16:creationId xmlns:a16="http://schemas.microsoft.com/office/drawing/2014/main" id="{B2D0B630-03A9-612F-3C42-C62F0B6BF381}"/>
              </a:ext>
            </a:extLst>
          </p:cNvPr>
          <p:cNvSpPr/>
          <p:nvPr/>
        </p:nvSpPr>
        <p:spPr>
          <a:xfrm>
            <a:off x="390016" y="830513"/>
            <a:ext cx="457200" cy="3099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FE49C0E-B543-3121-B3DC-BC5175CFAFDA}"/>
              </a:ext>
            </a:extLst>
          </p:cNvPr>
          <p:cNvSpPr txBox="1"/>
          <p:nvPr/>
        </p:nvSpPr>
        <p:spPr>
          <a:xfrm>
            <a:off x="847216" y="4209570"/>
            <a:ext cx="2621230"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Co-Directors of </a:t>
            </a:r>
            <a:r>
              <a:rPr lang="en-US" dirty="0" err="1">
                <a:latin typeface="Arial" panose="020B0604020202020204" pitchFamily="34" charset="0"/>
                <a:cs typeface="Arial" panose="020B0604020202020204" pitchFamily="34" charset="0"/>
              </a:rPr>
              <a:t>CoSMic</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8961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F70B49-6EC0-8C46-8184-161C8C07EA02}"/>
              </a:ext>
            </a:extLst>
          </p:cNvPr>
          <p:cNvPicPr>
            <a:picLocks noChangeAspect="1"/>
          </p:cNvPicPr>
          <p:nvPr/>
        </p:nvPicPr>
        <p:blipFill>
          <a:blip r:embed="rId3"/>
          <a:stretch>
            <a:fillRect/>
          </a:stretch>
        </p:blipFill>
        <p:spPr>
          <a:xfrm>
            <a:off x="1835373" y="1505945"/>
            <a:ext cx="8035477" cy="5061018"/>
          </a:xfrm>
          <a:prstGeom prst="rect">
            <a:avLst/>
          </a:prstGeom>
        </p:spPr>
      </p:pic>
      <p:sp>
        <p:nvSpPr>
          <p:cNvPr id="3" name="Shape 670">
            <a:extLst>
              <a:ext uri="{FF2B5EF4-FFF2-40B4-BE49-F238E27FC236}">
                <a16:creationId xmlns:a16="http://schemas.microsoft.com/office/drawing/2014/main" id="{7B6F1A16-4608-8049-A775-BEA31F303BD7}"/>
              </a:ext>
            </a:extLst>
          </p:cNvPr>
          <p:cNvSpPr txBox="1">
            <a:spLocks/>
          </p:cNvSpPr>
          <p:nvPr/>
        </p:nvSpPr>
        <p:spPr>
          <a:xfrm>
            <a:off x="311700" y="445025"/>
            <a:ext cx="8520600" cy="572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dirty="0"/>
              <a:t>Amplicon sequencing</a:t>
            </a:r>
          </a:p>
        </p:txBody>
      </p:sp>
    </p:spTree>
    <p:extLst>
      <p:ext uri="{BB962C8B-B14F-4D97-AF65-F5344CB8AC3E}">
        <p14:creationId xmlns:p14="http://schemas.microsoft.com/office/powerpoint/2010/main" val="27003428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4C4D5-B986-C348-9AB3-FF220347A177}"/>
              </a:ext>
            </a:extLst>
          </p:cNvPr>
          <p:cNvSpPr>
            <a:spLocks noGrp="1"/>
          </p:cNvSpPr>
          <p:nvPr>
            <p:ph type="title"/>
          </p:nvPr>
        </p:nvSpPr>
        <p:spPr>
          <a:xfrm>
            <a:off x="838200" y="332161"/>
            <a:ext cx="11214099" cy="1325563"/>
          </a:xfrm>
        </p:spPr>
        <p:txBody>
          <a:bodyPr>
            <a:normAutofit/>
          </a:bodyPr>
          <a:lstStyle/>
          <a:p>
            <a:r>
              <a:rPr lang="en-US" sz="3600" dirty="0"/>
              <a:t>What characteristics of a gene make it a good marker?</a:t>
            </a:r>
          </a:p>
        </p:txBody>
      </p:sp>
      <p:sp>
        <p:nvSpPr>
          <p:cNvPr id="3" name="Content Placeholder 2">
            <a:extLst>
              <a:ext uri="{FF2B5EF4-FFF2-40B4-BE49-F238E27FC236}">
                <a16:creationId xmlns:a16="http://schemas.microsoft.com/office/drawing/2014/main" id="{52919514-5E7A-E44D-92F0-7EB1411325A8}"/>
              </a:ext>
            </a:extLst>
          </p:cNvPr>
          <p:cNvSpPr>
            <a:spLocks noGrp="1"/>
          </p:cNvSpPr>
          <p:nvPr>
            <p:ph idx="1"/>
          </p:nvPr>
        </p:nvSpPr>
        <p:spPr/>
        <p:txBody>
          <a:bodyPr>
            <a:normAutofit/>
          </a:bodyPr>
          <a:lstStyle/>
          <a:p>
            <a:r>
              <a:rPr lang="en-US" dirty="0"/>
              <a:t>Genes that are ubiquitous (e.g. important to the function of all living organisms)</a:t>
            </a:r>
          </a:p>
          <a:p>
            <a:pPr marL="0" indent="0">
              <a:buNone/>
            </a:pPr>
            <a:endParaRPr lang="en-US" sz="1200" dirty="0"/>
          </a:p>
          <a:p>
            <a:r>
              <a:rPr lang="en-US" dirty="0"/>
              <a:t>Genes that contains both:</a:t>
            </a:r>
          </a:p>
          <a:p>
            <a:pPr lvl="1"/>
            <a:r>
              <a:rPr lang="en-US" b="1" dirty="0"/>
              <a:t>Conserved region </a:t>
            </a:r>
            <a:r>
              <a:rPr lang="en-US" dirty="0"/>
              <a:t>– common between all microbes of interest e.g. a gene region present in all bacteria and archaea (so universal primers can find it)</a:t>
            </a:r>
          </a:p>
          <a:p>
            <a:pPr lvl="1"/>
            <a:r>
              <a:rPr lang="en-US" b="1" dirty="0"/>
              <a:t>Variable region</a:t>
            </a:r>
            <a:r>
              <a:rPr lang="en-US" dirty="0"/>
              <a:t> – different between taxa contained within your microbial group of interest e.g. a region within a bacterial marker gene that differentiates </a:t>
            </a:r>
            <a:r>
              <a:rPr lang="en-US" i="1" dirty="0"/>
              <a:t>E. coli </a:t>
            </a:r>
            <a:r>
              <a:rPr lang="en-US" dirty="0"/>
              <a:t>or </a:t>
            </a:r>
            <a:r>
              <a:rPr lang="en-US" i="1" dirty="0"/>
              <a:t>P. aeruginosa </a:t>
            </a:r>
          </a:p>
        </p:txBody>
      </p:sp>
    </p:spTree>
    <p:extLst>
      <p:ext uri="{BB962C8B-B14F-4D97-AF65-F5344CB8AC3E}">
        <p14:creationId xmlns:p14="http://schemas.microsoft.com/office/powerpoint/2010/main" val="32736500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AB056-7390-644A-A74C-B49674B5E367}"/>
              </a:ext>
            </a:extLst>
          </p:cNvPr>
          <p:cNvSpPr>
            <a:spLocks noGrp="1"/>
          </p:cNvSpPr>
          <p:nvPr>
            <p:ph type="title"/>
          </p:nvPr>
        </p:nvSpPr>
        <p:spPr/>
        <p:txBody>
          <a:bodyPr/>
          <a:lstStyle/>
          <a:p>
            <a:r>
              <a:rPr lang="en-US" dirty="0"/>
              <a:t>16S ribosomal RNA</a:t>
            </a:r>
          </a:p>
        </p:txBody>
      </p:sp>
      <p:sp>
        <p:nvSpPr>
          <p:cNvPr id="3" name="Content Placeholder 2">
            <a:extLst>
              <a:ext uri="{FF2B5EF4-FFF2-40B4-BE49-F238E27FC236}">
                <a16:creationId xmlns:a16="http://schemas.microsoft.com/office/drawing/2014/main" id="{72411CDD-2E9B-AE42-A884-386233C933BF}"/>
              </a:ext>
            </a:extLst>
          </p:cNvPr>
          <p:cNvSpPr>
            <a:spLocks noGrp="1"/>
          </p:cNvSpPr>
          <p:nvPr>
            <p:ph idx="1"/>
          </p:nvPr>
        </p:nvSpPr>
        <p:spPr>
          <a:xfrm>
            <a:off x="767316" y="1846660"/>
            <a:ext cx="5328684" cy="4351338"/>
          </a:xfrm>
        </p:spPr>
        <p:txBody>
          <a:bodyPr/>
          <a:lstStyle/>
          <a:p>
            <a:r>
              <a:rPr lang="en-US" dirty="0"/>
              <a:t>16S rRNA – part of the small subunit in prokaryotic ribosomes</a:t>
            </a:r>
          </a:p>
          <a:p>
            <a:pPr lvl="1"/>
            <a:r>
              <a:rPr lang="en-US" dirty="0"/>
              <a:t>Has multiple functions:</a:t>
            </a:r>
          </a:p>
          <a:p>
            <a:pPr lvl="2"/>
            <a:r>
              <a:rPr lang="en-US" dirty="0"/>
              <a:t>Binds to the Shine-Dalgarno sequence, a ribosomal binding site in bacterial and archaeal mRNA that is involved in recruiting the ribosome to initiate translation</a:t>
            </a:r>
          </a:p>
          <a:p>
            <a:pPr lvl="2"/>
            <a:r>
              <a:rPr lang="en-US" dirty="0"/>
              <a:t>Acts as a scaffold for ribosomal proteins</a:t>
            </a:r>
          </a:p>
          <a:p>
            <a:pPr lvl="2"/>
            <a:r>
              <a:rPr lang="en-US" dirty="0"/>
              <a:t>Helps to stabilize correct protein synthesis</a:t>
            </a:r>
          </a:p>
          <a:p>
            <a:pPr lvl="1"/>
            <a:endParaRPr lang="en-US" dirty="0"/>
          </a:p>
        </p:txBody>
      </p:sp>
      <p:pic>
        <p:nvPicPr>
          <p:cNvPr id="4" name="Picture 52" descr="ecoli_16s">
            <a:extLst>
              <a:ext uri="{FF2B5EF4-FFF2-40B4-BE49-F238E27FC236}">
                <a16:creationId xmlns:a16="http://schemas.microsoft.com/office/drawing/2014/main" id="{489983D7-2EDC-2B45-8D39-369ED41B7D21}"/>
              </a:ext>
            </a:extLst>
          </p:cNvPr>
          <p:cNvPicPr>
            <a:picLocks noChangeAspect="1" noChangeArrowheads="1"/>
          </p:cNvPicPr>
          <p:nvPr/>
        </p:nvPicPr>
        <p:blipFill>
          <a:blip r:embed="rId3" cstate="print"/>
          <a:srcRect/>
          <a:stretch>
            <a:fillRect/>
          </a:stretch>
        </p:blipFill>
        <p:spPr bwMode="auto">
          <a:xfrm>
            <a:off x="6951662" y="595710"/>
            <a:ext cx="4402138" cy="5602288"/>
          </a:xfrm>
          <a:prstGeom prst="rect">
            <a:avLst/>
          </a:prstGeom>
          <a:noFill/>
        </p:spPr>
      </p:pic>
    </p:spTree>
    <p:extLst>
      <p:ext uri="{BB962C8B-B14F-4D97-AF65-F5344CB8AC3E}">
        <p14:creationId xmlns:p14="http://schemas.microsoft.com/office/powerpoint/2010/main" val="3100636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5537" y="102751"/>
            <a:ext cx="10515600" cy="1325563"/>
          </a:xfrm>
        </p:spPr>
        <p:txBody>
          <a:bodyPr>
            <a:normAutofit/>
          </a:bodyPr>
          <a:lstStyle/>
          <a:p>
            <a:pPr algn="ctr"/>
            <a:r>
              <a:rPr lang="en-US" sz="3600" dirty="0">
                <a:latin typeface="Helvetica Neue" charset="0"/>
                <a:ea typeface="Helvetica Neue" charset="0"/>
                <a:cs typeface="Helvetica Neue" charset="0"/>
              </a:rPr>
              <a:t>16S </a:t>
            </a:r>
            <a:r>
              <a:rPr lang="en-US" sz="3600" dirty="0" err="1">
                <a:latin typeface="Helvetica Neue" charset="0"/>
                <a:ea typeface="Helvetica Neue" charset="0"/>
                <a:cs typeface="Helvetica Neue" charset="0"/>
              </a:rPr>
              <a:t>rRNA</a:t>
            </a:r>
            <a:r>
              <a:rPr lang="en-US" sz="3600" dirty="0">
                <a:latin typeface="Helvetica Neue" charset="0"/>
                <a:ea typeface="Helvetica Neue" charset="0"/>
                <a:cs typeface="Helvetica Neue" charset="0"/>
              </a:rPr>
              <a:t> amplicon sequencing</a:t>
            </a:r>
          </a:p>
        </p:txBody>
      </p:sp>
      <p:sp>
        <p:nvSpPr>
          <p:cNvPr id="4" name="Rectangle 28"/>
          <p:cNvSpPr>
            <a:spLocks noChangeArrowheads="1"/>
          </p:cNvSpPr>
          <p:nvPr/>
        </p:nvSpPr>
        <p:spPr bwMode="auto">
          <a:xfrm>
            <a:off x="10231462" y="3409514"/>
            <a:ext cx="0" cy="246221"/>
          </a:xfrm>
          <a:prstGeom prst="rect">
            <a:avLst/>
          </a:prstGeom>
          <a:noFill/>
          <a:ln w="9525">
            <a:noFill/>
            <a:miter lim="800000"/>
            <a:headEnd/>
            <a:tailEnd/>
          </a:ln>
        </p:spPr>
        <p:txBody>
          <a:bodyPr wrap="none" lIns="0" tIns="0" rIns="0" bIns="0">
            <a:prstTxWarp prst="textNoShape">
              <a:avLst/>
            </a:prstTxWarp>
            <a:spAutoFit/>
          </a:bodyPr>
          <a:lstStyle/>
          <a:p>
            <a:r>
              <a:rPr lang="en-US" sz="1600">
                <a:solidFill>
                  <a:srgbClr val="000000"/>
                </a:solidFill>
                <a:latin typeface="Helvetica" pitchFamily="-109" charset="0"/>
              </a:rPr>
              <a:t> </a:t>
            </a:r>
            <a:endParaRPr lang="en-US"/>
          </a:p>
        </p:txBody>
      </p:sp>
      <p:pic>
        <p:nvPicPr>
          <p:cNvPr id="10" name="Picture 9">
            <a:extLst>
              <a:ext uri="{FF2B5EF4-FFF2-40B4-BE49-F238E27FC236}">
                <a16:creationId xmlns:a16="http://schemas.microsoft.com/office/drawing/2014/main" id="{73AE0F5E-EC47-CA49-854A-3DAB70907A66}"/>
              </a:ext>
            </a:extLst>
          </p:cNvPr>
          <p:cNvPicPr>
            <a:picLocks noChangeAspect="1"/>
          </p:cNvPicPr>
          <p:nvPr/>
        </p:nvPicPr>
        <p:blipFill rotWithShape="1">
          <a:blip r:embed="rId3"/>
          <a:srcRect t="19744" b="52929"/>
          <a:stretch/>
        </p:blipFill>
        <p:spPr>
          <a:xfrm>
            <a:off x="576287" y="3018979"/>
            <a:ext cx="11214100" cy="1027289"/>
          </a:xfrm>
          <a:prstGeom prst="rect">
            <a:avLst/>
          </a:prstGeom>
        </p:spPr>
      </p:pic>
    </p:spTree>
    <p:extLst>
      <p:ext uri="{BB962C8B-B14F-4D97-AF65-F5344CB8AC3E}">
        <p14:creationId xmlns:p14="http://schemas.microsoft.com/office/powerpoint/2010/main" val="2713521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71683" b="55205"/>
          <a:stretch/>
        </p:blipFill>
        <p:spPr>
          <a:xfrm>
            <a:off x="1952008" y="1032725"/>
            <a:ext cx="2275435" cy="2267066"/>
          </a:xfrm>
          <a:prstGeom prst="rect">
            <a:avLst/>
          </a:prstGeom>
        </p:spPr>
      </p:pic>
      <p:pic>
        <p:nvPicPr>
          <p:cNvPr id="5" name="Picture 4"/>
          <p:cNvPicPr>
            <a:picLocks noChangeAspect="1"/>
          </p:cNvPicPr>
          <p:nvPr/>
        </p:nvPicPr>
        <p:blipFill>
          <a:blip r:embed="rId4"/>
          <a:stretch>
            <a:fillRect/>
          </a:stretch>
        </p:blipFill>
        <p:spPr>
          <a:xfrm>
            <a:off x="4678017" y="1927719"/>
            <a:ext cx="5395844" cy="4046883"/>
          </a:xfrm>
          <a:prstGeom prst="rect">
            <a:avLst/>
          </a:prstGeom>
        </p:spPr>
      </p:pic>
      <p:graphicFrame>
        <p:nvGraphicFramePr>
          <p:cNvPr id="6" name="Table 5"/>
          <p:cNvGraphicFramePr>
            <a:graphicFrameLocks noGrp="1"/>
          </p:cNvGraphicFramePr>
          <p:nvPr/>
        </p:nvGraphicFramePr>
        <p:xfrm>
          <a:off x="145774" y="952249"/>
          <a:ext cx="11953460" cy="5905752"/>
        </p:xfrm>
        <a:graphic>
          <a:graphicData uri="http://schemas.openxmlformats.org/drawingml/2006/table">
            <a:tbl>
              <a:tblPr>
                <a:tableStyleId>{5C22544A-7EE6-4342-B048-85BDC9FD1C3A}</a:tableStyleId>
              </a:tblPr>
              <a:tblGrid>
                <a:gridCol w="879566">
                  <a:extLst>
                    <a:ext uri="{9D8B030D-6E8A-4147-A177-3AD203B41FA5}">
                      <a16:colId xmlns:a16="http://schemas.microsoft.com/office/drawing/2014/main" val="20000"/>
                    </a:ext>
                  </a:extLst>
                </a:gridCol>
                <a:gridCol w="749795">
                  <a:extLst>
                    <a:ext uri="{9D8B030D-6E8A-4147-A177-3AD203B41FA5}">
                      <a16:colId xmlns:a16="http://schemas.microsoft.com/office/drawing/2014/main" val="20001"/>
                    </a:ext>
                  </a:extLst>
                </a:gridCol>
                <a:gridCol w="475832">
                  <a:extLst>
                    <a:ext uri="{9D8B030D-6E8A-4147-A177-3AD203B41FA5}">
                      <a16:colId xmlns:a16="http://schemas.microsoft.com/office/drawing/2014/main" val="20002"/>
                    </a:ext>
                  </a:extLst>
                </a:gridCol>
                <a:gridCol w="360478">
                  <a:extLst>
                    <a:ext uri="{9D8B030D-6E8A-4147-A177-3AD203B41FA5}">
                      <a16:colId xmlns:a16="http://schemas.microsoft.com/office/drawing/2014/main" val="20003"/>
                    </a:ext>
                  </a:extLst>
                </a:gridCol>
                <a:gridCol w="7872847">
                  <a:extLst>
                    <a:ext uri="{9D8B030D-6E8A-4147-A177-3AD203B41FA5}">
                      <a16:colId xmlns:a16="http://schemas.microsoft.com/office/drawing/2014/main" val="20004"/>
                    </a:ext>
                  </a:extLst>
                </a:gridCol>
                <a:gridCol w="1614942">
                  <a:extLst>
                    <a:ext uri="{9D8B030D-6E8A-4147-A177-3AD203B41FA5}">
                      <a16:colId xmlns:a16="http://schemas.microsoft.com/office/drawing/2014/main" val="20005"/>
                    </a:ext>
                  </a:extLst>
                </a:gridCol>
              </a:tblGrid>
              <a:tr h="739272">
                <a:tc>
                  <a:txBody>
                    <a:bodyPr/>
                    <a:lstStyle/>
                    <a:p>
                      <a:pPr algn="l" fontAlgn="b"/>
                      <a:r>
                        <a:rPr lang="en-US" sz="1400" u="none" strike="noStrike">
                          <a:effectLst/>
                        </a:rPr>
                        <a:t>Plate Name(s)</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Plate Number</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Well Position</a:t>
                      </a:r>
                      <a:endParaRPr lang="en-US" sz="1400" b="1" i="0" u="none" strike="noStrike">
                        <a:solidFill>
                          <a:srgbClr val="FFFFFF"/>
                        </a:solidFill>
                        <a:effectLst/>
                        <a:latin typeface="Calibri" charset="0"/>
                      </a:endParaRPr>
                    </a:p>
                  </a:txBody>
                  <a:tcPr marL="7341" marR="7341" marT="7341" marB="0"/>
                </a:tc>
                <a:tc>
                  <a:txBody>
                    <a:bodyPr/>
                    <a:lstStyle/>
                    <a:p>
                      <a:pPr algn="l" fontAlgn="b"/>
                      <a:endParaRPr lang="en-US" sz="1400" b="1" i="0" u="none" strike="noStrike" dirty="0">
                        <a:solidFill>
                          <a:srgbClr val="FFFFFF"/>
                        </a:solidFill>
                        <a:effectLst/>
                        <a:latin typeface="Calibri" charset="0"/>
                      </a:endParaRPr>
                    </a:p>
                  </a:txBody>
                  <a:tcPr marL="7341" marR="7341" marT="7341" marB="0"/>
                </a:tc>
                <a:tc>
                  <a:txBody>
                    <a:bodyPr/>
                    <a:lstStyle/>
                    <a:p>
                      <a:pPr algn="l" fontAlgn="t"/>
                      <a:r>
                        <a:rPr lang="en-US" sz="1400" u="none" strike="noStrike">
                          <a:effectLst/>
                        </a:rPr>
                        <a:t>Sequence</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Barcode</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0"/>
                  </a:ext>
                </a:extLst>
              </a:tr>
              <a:tr h="516648">
                <a:tc>
                  <a:txBody>
                    <a:bodyPr/>
                    <a:lstStyle/>
                    <a:p>
                      <a:pPr algn="l" fontAlgn="b"/>
                      <a:r>
                        <a:rPr lang="en-US" sz="1400" u="none" strike="noStrike" dirty="0">
                          <a:effectLst/>
                        </a:rPr>
                        <a:t>IL_515fBC_Jed_Arch_1</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A1</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solidFill>
                            <a:srgbClr val="00B0F0"/>
                          </a:solidFill>
                          <a:effectLst/>
                        </a:rPr>
                        <a:t>AATGATACGGCGACCACCGAGATCTACACGCT</a:t>
                      </a:r>
                      <a:r>
                        <a:rPr lang="en-US" sz="1400" b="1" u="none" strike="noStrike" dirty="0">
                          <a:solidFill>
                            <a:srgbClr val="AC4EF5"/>
                          </a:solidFill>
                          <a:effectLst/>
                        </a:rPr>
                        <a:t>AGCCTTCGTCG</a:t>
                      </a:r>
                      <a:r>
                        <a:rPr lang="en-US" sz="1400" u="none" strike="noStrike" dirty="0">
                          <a:solidFill>
                            <a:srgbClr val="AC4EF5"/>
                          </a:solidFill>
                          <a:effectLst/>
                        </a:rPr>
                        <a:t>C</a:t>
                      </a:r>
                      <a:r>
                        <a:rPr lang="en-US" sz="1400" u="none" strike="noStrike" dirty="0">
                          <a:effectLst/>
                        </a:rPr>
                        <a:t>TATGGTAATT</a:t>
                      </a:r>
                      <a:r>
                        <a:rPr lang="en-US" sz="1400" b="0" u="none" strike="noStrike" dirty="0">
                          <a:solidFill>
                            <a:schemeClr val="accent2"/>
                          </a:solidFill>
                          <a:effectLst/>
                        </a:rPr>
                        <a:t>GT</a:t>
                      </a:r>
                      <a:r>
                        <a:rPr lang="en-US" sz="1400" b="1" u="none" strike="noStrike" dirty="0">
                          <a:solidFill>
                            <a:schemeClr val="accent6">
                              <a:lumMod val="75000"/>
                            </a:schemeClr>
                          </a:solidFill>
                          <a:effectLst/>
                        </a:rPr>
                        <a:t>GTGYCAGCMGCCGCGGTAA</a:t>
                      </a:r>
                      <a:endParaRPr lang="en-US" sz="1400" b="1" i="0" u="none" strike="noStrike" dirty="0">
                        <a:solidFill>
                          <a:schemeClr val="accent6">
                            <a:lumMod val="75000"/>
                          </a:schemeClr>
                        </a:solidFill>
                        <a:effectLst/>
                        <a:latin typeface="Calibri" charset="0"/>
                      </a:endParaRPr>
                    </a:p>
                  </a:txBody>
                  <a:tcPr marL="7341" marR="7341" marT="7341" marB="0"/>
                </a:tc>
                <a:tc>
                  <a:txBody>
                    <a:bodyPr/>
                    <a:lstStyle/>
                    <a:p>
                      <a:pPr algn="l" fontAlgn="b"/>
                      <a:r>
                        <a:rPr lang="en-US" sz="1400" u="none" strike="noStrike" dirty="0">
                          <a:effectLst/>
                        </a:rPr>
                        <a:t>AGCCTTCGTCGC</a:t>
                      </a:r>
                      <a:endParaRPr lang="en-US" sz="1400" b="0" i="0" u="none" strike="noStrike" dirty="0">
                        <a:effectLst/>
                        <a:latin typeface="Verdana" charset="0"/>
                      </a:endParaRPr>
                    </a:p>
                  </a:txBody>
                  <a:tcPr marL="7341" marR="7341" marT="7341" marB="0"/>
                </a:tc>
                <a:extLst>
                  <a:ext uri="{0D108BD9-81ED-4DB2-BD59-A6C34878D82A}">
                    <a16:rowId xmlns:a16="http://schemas.microsoft.com/office/drawing/2014/main" val="10001"/>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is-IS" sz="1400" u="none" strike="noStrike">
                          <a:effectLst/>
                        </a:rPr>
                        <a:t>A2</a:t>
                      </a:r>
                      <a:endParaRPr lang="is-I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AATGATACGGCGACCACCGAGATCTACACGCTTCCATACCGGAATATGGTAATTGTGTGYCAGCMGCCGCGGTAA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dirty="0">
                          <a:effectLst/>
                        </a:rPr>
                        <a:t>TCCATACCGGAA</a:t>
                      </a:r>
                      <a:endParaRPr lang="en-US" sz="1400" b="0" i="0" u="none" strike="noStrike" dirty="0">
                        <a:effectLst/>
                        <a:latin typeface="Verdana" charset="0"/>
                      </a:endParaRPr>
                    </a:p>
                  </a:txBody>
                  <a:tcPr marL="7341" marR="7341" marT="7341" marB="0"/>
                </a:tc>
                <a:extLst>
                  <a:ext uri="{0D108BD9-81ED-4DB2-BD59-A6C34878D82A}">
                    <a16:rowId xmlns:a16="http://schemas.microsoft.com/office/drawing/2014/main" val="10002"/>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A3</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AATGATACGGCGACCACCGAGATCTACACGCTAGCCCTGCTACATATGGTAATTGTGTGYCAGCMGCCGCGGTAA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AGCCCTGCTACA</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3"/>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A4</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AATGATACGGCGACCACCGAGATCTACACGCTCCTAACGGTCCATATGGTAATTGTGTGYCAGCMGCCGCGGTAA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CCTAACGGTCCA</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4"/>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A5</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AATGATACGGCGACCACCGAGATCTACACGCTCGCGCCTTAAACTATGGTAATTGTGTGYCAGCMGCCGCGGTAA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CGCGCCTTAAAC</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5"/>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A6</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AATGATACGGCGACCACCGAGATCTACACGCTTATGGTACCCAGTATGGTAATTGTGTGYCAGCMGCCGCGGTAA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TATGGTACCCAG</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6"/>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A7</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AATGATACGGCGACCACCGAGATCTACACGCTTACAATATCTGTTATGGTAATTGTGTGYCAGCMGCCGCGGTAA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TACAATATCTGT</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7"/>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A8</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AATGATACGGCGACCACCGAGATCTACACGCTAATTTAGGTAGGTATGGTAATTGTGTGYCAGCMGCCGCGGTAA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AATTTAGGTAGG</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8"/>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A9</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AATGATACGGCGACCACCGAGATCTACACGCTGACTCAACCAGTTATGGTAATTGTGTGYCAGCMGCCGCGGTAA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GACTCAACCAGT</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9"/>
                  </a:ext>
                </a:extLst>
              </a:tr>
              <a:tr h="516648">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A10</a:t>
                      </a:r>
                      <a:endParaRPr lang="en-US" sz="1400" b="0" i="0" u="none" strike="noStrike">
                        <a:effectLst/>
                        <a:latin typeface="Courier" charset="0"/>
                      </a:endParaRPr>
                    </a:p>
                  </a:txBody>
                  <a:tcPr marL="7341" marR="7341" marT="7341" marB="0"/>
                </a:tc>
                <a:tc>
                  <a:txBody>
                    <a:bodyPr/>
                    <a:lstStyle/>
                    <a:p>
                      <a:pPr algn="l" fontAlgn="b"/>
                      <a:endParaRPr lang="en-US" sz="1400" b="0" i="0" u="none" strike="noStrike" dirty="0">
                        <a:effectLst/>
                        <a:latin typeface="Courier" charset="0"/>
                      </a:endParaRPr>
                    </a:p>
                  </a:txBody>
                  <a:tcPr marL="7341" marR="7341" marT="7341" marB="0"/>
                </a:tc>
                <a:tc>
                  <a:txBody>
                    <a:bodyPr/>
                    <a:lstStyle/>
                    <a:p>
                      <a:pPr algn="l" fontAlgn="b"/>
                      <a:r>
                        <a:rPr lang="en-US" sz="1400" u="none" strike="noStrike">
                          <a:effectLst/>
                        </a:rPr>
                        <a:t>AATGATACGGCGACCACCGAGATCTACACGCTGCCTCTACGTCGTATGGTAATTGTGTGYCAGCMGCCGCGGTAA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dirty="0">
                          <a:effectLst/>
                        </a:rPr>
                        <a:t>GCCTCTACGTCG</a:t>
                      </a:r>
                      <a:endParaRPr lang="en-US" sz="1400" b="0" i="0" u="none" strike="noStrike" dirty="0">
                        <a:effectLst/>
                        <a:latin typeface="Verdana" charset="0"/>
                      </a:endParaRPr>
                    </a:p>
                  </a:txBody>
                  <a:tcPr marL="7341" marR="7341" marT="7341" marB="0"/>
                </a:tc>
                <a:extLst>
                  <a:ext uri="{0D108BD9-81ED-4DB2-BD59-A6C34878D82A}">
                    <a16:rowId xmlns:a16="http://schemas.microsoft.com/office/drawing/2014/main" val="10010"/>
                  </a:ext>
                </a:extLst>
              </a:tr>
            </a:tbl>
          </a:graphicData>
        </a:graphic>
      </p:graphicFrame>
      <p:sp>
        <p:nvSpPr>
          <p:cNvPr id="7" name="Rectangle 6"/>
          <p:cNvSpPr/>
          <p:nvPr/>
        </p:nvSpPr>
        <p:spPr>
          <a:xfrm>
            <a:off x="556591" y="434218"/>
            <a:ext cx="11820940" cy="369332"/>
          </a:xfrm>
          <a:prstGeom prst="rect">
            <a:avLst/>
          </a:prstGeom>
        </p:spPr>
        <p:txBody>
          <a:bodyPr wrap="square">
            <a:spAutoFit/>
          </a:bodyPr>
          <a:lstStyle/>
          <a:p>
            <a:r>
              <a:rPr lang="en-US" b="0" i="0" dirty="0">
                <a:solidFill>
                  <a:schemeClr val="accent1"/>
                </a:solidFill>
                <a:effectLst/>
                <a:latin typeface="Courier New" charset="0"/>
              </a:rPr>
              <a:t>AATGATACGGCGACCACCGAGATCTACACGCT</a:t>
            </a:r>
            <a:r>
              <a:rPr lang="en-US" b="0" i="0" dirty="0">
                <a:solidFill>
                  <a:srgbClr val="666666"/>
                </a:solidFill>
                <a:effectLst/>
                <a:latin typeface="Courier New" charset="0"/>
              </a:rPr>
              <a:t> </a:t>
            </a:r>
            <a:r>
              <a:rPr lang="en-US" b="0" i="0" dirty="0">
                <a:solidFill>
                  <a:srgbClr val="AC4EF5"/>
                </a:solidFill>
                <a:effectLst/>
                <a:latin typeface="Courier New" charset="0"/>
              </a:rPr>
              <a:t>XXXXXXXXXXXX</a:t>
            </a:r>
            <a:r>
              <a:rPr lang="en-US" b="0" i="0" dirty="0">
                <a:solidFill>
                  <a:srgbClr val="666666"/>
                </a:solidFill>
                <a:effectLst/>
                <a:latin typeface="Courier New" charset="0"/>
              </a:rPr>
              <a:t> </a:t>
            </a:r>
            <a:r>
              <a:rPr lang="en-US" b="0" i="0" dirty="0">
                <a:effectLst/>
                <a:latin typeface="Courier New" charset="0"/>
              </a:rPr>
              <a:t>TATGGTAATT</a:t>
            </a:r>
            <a:r>
              <a:rPr lang="en-US" b="0" i="0" dirty="0">
                <a:solidFill>
                  <a:srgbClr val="666666"/>
                </a:solidFill>
                <a:effectLst/>
                <a:latin typeface="Courier New" charset="0"/>
              </a:rPr>
              <a:t> </a:t>
            </a:r>
            <a:r>
              <a:rPr lang="en-US" b="0" i="0" dirty="0">
                <a:solidFill>
                  <a:schemeClr val="accent2"/>
                </a:solidFill>
                <a:effectLst/>
                <a:latin typeface="Courier New" charset="0"/>
              </a:rPr>
              <a:t>GT</a:t>
            </a:r>
            <a:r>
              <a:rPr lang="en-US" b="0" i="0" dirty="0">
                <a:solidFill>
                  <a:srgbClr val="666666"/>
                </a:solidFill>
                <a:effectLst/>
                <a:latin typeface="Courier New" charset="0"/>
              </a:rPr>
              <a:t> </a:t>
            </a:r>
            <a:r>
              <a:rPr lang="en-US" b="0" i="0" dirty="0">
                <a:solidFill>
                  <a:schemeClr val="accent6">
                    <a:lumMod val="75000"/>
                  </a:schemeClr>
                </a:solidFill>
                <a:effectLst/>
                <a:latin typeface="Courier New" charset="0"/>
              </a:rPr>
              <a:t>GTGYCAGCMGCCGCGGTAA</a:t>
            </a:r>
            <a:endParaRPr lang="en-US" dirty="0">
              <a:solidFill>
                <a:schemeClr val="accent6">
                  <a:lumMod val="75000"/>
                </a:schemeClr>
              </a:solidFill>
            </a:endParaRPr>
          </a:p>
        </p:txBody>
      </p:sp>
      <p:sp>
        <p:nvSpPr>
          <p:cNvPr id="8" name="TextBox 7"/>
          <p:cNvSpPr txBox="1"/>
          <p:nvPr/>
        </p:nvSpPr>
        <p:spPr>
          <a:xfrm>
            <a:off x="1616766" y="64886"/>
            <a:ext cx="1955985" cy="369332"/>
          </a:xfrm>
          <a:prstGeom prst="rect">
            <a:avLst/>
          </a:prstGeom>
          <a:noFill/>
        </p:spPr>
        <p:txBody>
          <a:bodyPr wrap="none" rtlCol="0">
            <a:spAutoFit/>
          </a:bodyPr>
          <a:lstStyle/>
          <a:p>
            <a:r>
              <a:rPr lang="en-US" dirty="0"/>
              <a:t>Sequencing primer</a:t>
            </a:r>
          </a:p>
        </p:txBody>
      </p:sp>
      <p:sp>
        <p:nvSpPr>
          <p:cNvPr id="9" name="TextBox 8"/>
          <p:cNvSpPr txBox="1"/>
          <p:nvPr/>
        </p:nvSpPr>
        <p:spPr>
          <a:xfrm>
            <a:off x="5514813" y="80728"/>
            <a:ext cx="952248" cy="369332"/>
          </a:xfrm>
          <a:prstGeom prst="rect">
            <a:avLst/>
          </a:prstGeom>
          <a:noFill/>
        </p:spPr>
        <p:txBody>
          <a:bodyPr wrap="none" rtlCol="0">
            <a:spAutoFit/>
          </a:bodyPr>
          <a:lstStyle/>
          <a:p>
            <a:r>
              <a:rPr lang="en-US"/>
              <a:t>Barcode</a:t>
            </a:r>
            <a:endParaRPr lang="en-US" dirty="0"/>
          </a:p>
        </p:txBody>
      </p:sp>
      <p:sp>
        <p:nvSpPr>
          <p:cNvPr id="10" name="TextBox 9"/>
          <p:cNvSpPr txBox="1"/>
          <p:nvPr/>
        </p:nvSpPr>
        <p:spPr>
          <a:xfrm>
            <a:off x="6886563" y="80728"/>
            <a:ext cx="1223412" cy="369332"/>
          </a:xfrm>
          <a:prstGeom prst="rect">
            <a:avLst/>
          </a:prstGeom>
          <a:noFill/>
        </p:spPr>
        <p:txBody>
          <a:bodyPr wrap="none" rtlCol="0">
            <a:spAutoFit/>
          </a:bodyPr>
          <a:lstStyle/>
          <a:p>
            <a:r>
              <a:rPr lang="en-US"/>
              <a:t>Primer pad</a:t>
            </a:r>
            <a:endParaRPr lang="en-US" dirty="0"/>
          </a:p>
        </p:txBody>
      </p:sp>
      <p:sp>
        <p:nvSpPr>
          <p:cNvPr id="11" name="TextBox 10"/>
          <p:cNvSpPr txBox="1"/>
          <p:nvPr/>
        </p:nvSpPr>
        <p:spPr>
          <a:xfrm>
            <a:off x="8226057" y="64886"/>
            <a:ext cx="749564" cy="369332"/>
          </a:xfrm>
          <a:prstGeom prst="rect">
            <a:avLst/>
          </a:prstGeom>
          <a:noFill/>
        </p:spPr>
        <p:txBody>
          <a:bodyPr wrap="none" rtlCol="0">
            <a:spAutoFit/>
          </a:bodyPr>
          <a:lstStyle/>
          <a:p>
            <a:r>
              <a:rPr lang="en-US"/>
              <a:t>Linker</a:t>
            </a:r>
            <a:endParaRPr lang="en-US" dirty="0"/>
          </a:p>
        </p:txBody>
      </p:sp>
      <p:sp>
        <p:nvSpPr>
          <p:cNvPr id="12" name="TextBox 11"/>
          <p:cNvSpPr txBox="1"/>
          <p:nvPr/>
        </p:nvSpPr>
        <p:spPr>
          <a:xfrm>
            <a:off x="9699079" y="70401"/>
            <a:ext cx="606256" cy="369332"/>
          </a:xfrm>
          <a:prstGeom prst="rect">
            <a:avLst/>
          </a:prstGeom>
          <a:noFill/>
        </p:spPr>
        <p:txBody>
          <a:bodyPr wrap="none" rtlCol="0">
            <a:spAutoFit/>
          </a:bodyPr>
          <a:lstStyle/>
          <a:p>
            <a:r>
              <a:rPr lang="en-US" dirty="0"/>
              <a:t>515f</a:t>
            </a:r>
          </a:p>
        </p:txBody>
      </p:sp>
    </p:spTree>
    <p:extLst>
      <p:ext uri="{BB962C8B-B14F-4D97-AF65-F5344CB8AC3E}">
        <p14:creationId xmlns:p14="http://schemas.microsoft.com/office/powerpoint/2010/main" val="3102557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71683" b="55205"/>
          <a:stretch/>
        </p:blipFill>
        <p:spPr>
          <a:xfrm>
            <a:off x="1952008" y="1032725"/>
            <a:ext cx="2275435" cy="2267066"/>
          </a:xfrm>
          <a:prstGeom prst="rect">
            <a:avLst/>
          </a:prstGeom>
        </p:spPr>
      </p:pic>
      <p:pic>
        <p:nvPicPr>
          <p:cNvPr id="5" name="Picture 4"/>
          <p:cNvPicPr>
            <a:picLocks noChangeAspect="1"/>
          </p:cNvPicPr>
          <p:nvPr/>
        </p:nvPicPr>
        <p:blipFill>
          <a:blip r:embed="rId4"/>
          <a:stretch>
            <a:fillRect/>
          </a:stretch>
        </p:blipFill>
        <p:spPr>
          <a:xfrm>
            <a:off x="4678017" y="1927719"/>
            <a:ext cx="5395844" cy="4046883"/>
          </a:xfrm>
          <a:prstGeom prst="rect">
            <a:avLst/>
          </a:prstGeom>
        </p:spPr>
      </p:pic>
      <p:graphicFrame>
        <p:nvGraphicFramePr>
          <p:cNvPr id="6" name="Table 5"/>
          <p:cNvGraphicFramePr>
            <a:graphicFrameLocks noGrp="1"/>
          </p:cNvGraphicFramePr>
          <p:nvPr/>
        </p:nvGraphicFramePr>
        <p:xfrm>
          <a:off x="145774" y="952249"/>
          <a:ext cx="11953460" cy="5905751"/>
        </p:xfrm>
        <a:graphic>
          <a:graphicData uri="http://schemas.openxmlformats.org/drawingml/2006/table">
            <a:tbl>
              <a:tblPr>
                <a:tableStyleId>{5C22544A-7EE6-4342-B048-85BDC9FD1C3A}</a:tableStyleId>
              </a:tblPr>
              <a:tblGrid>
                <a:gridCol w="879566">
                  <a:extLst>
                    <a:ext uri="{9D8B030D-6E8A-4147-A177-3AD203B41FA5}">
                      <a16:colId xmlns:a16="http://schemas.microsoft.com/office/drawing/2014/main" val="20000"/>
                    </a:ext>
                  </a:extLst>
                </a:gridCol>
                <a:gridCol w="749795">
                  <a:extLst>
                    <a:ext uri="{9D8B030D-6E8A-4147-A177-3AD203B41FA5}">
                      <a16:colId xmlns:a16="http://schemas.microsoft.com/office/drawing/2014/main" val="20001"/>
                    </a:ext>
                  </a:extLst>
                </a:gridCol>
                <a:gridCol w="475832">
                  <a:extLst>
                    <a:ext uri="{9D8B030D-6E8A-4147-A177-3AD203B41FA5}">
                      <a16:colId xmlns:a16="http://schemas.microsoft.com/office/drawing/2014/main" val="20002"/>
                    </a:ext>
                  </a:extLst>
                </a:gridCol>
                <a:gridCol w="360478">
                  <a:extLst>
                    <a:ext uri="{9D8B030D-6E8A-4147-A177-3AD203B41FA5}">
                      <a16:colId xmlns:a16="http://schemas.microsoft.com/office/drawing/2014/main" val="20003"/>
                    </a:ext>
                  </a:extLst>
                </a:gridCol>
                <a:gridCol w="7872847">
                  <a:extLst>
                    <a:ext uri="{9D8B030D-6E8A-4147-A177-3AD203B41FA5}">
                      <a16:colId xmlns:a16="http://schemas.microsoft.com/office/drawing/2014/main" val="20004"/>
                    </a:ext>
                  </a:extLst>
                </a:gridCol>
                <a:gridCol w="1614942">
                  <a:extLst>
                    <a:ext uri="{9D8B030D-6E8A-4147-A177-3AD203B41FA5}">
                      <a16:colId xmlns:a16="http://schemas.microsoft.com/office/drawing/2014/main" val="20005"/>
                    </a:ext>
                  </a:extLst>
                </a:gridCol>
              </a:tblGrid>
              <a:tr h="635303">
                <a:tc>
                  <a:txBody>
                    <a:bodyPr/>
                    <a:lstStyle/>
                    <a:p>
                      <a:pPr algn="l" fontAlgn="b"/>
                      <a:r>
                        <a:rPr lang="en-US" sz="1400" u="none" strike="noStrike">
                          <a:effectLst/>
                        </a:rPr>
                        <a:t>Plate Name(s)</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Plate Number</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Well Position</a:t>
                      </a:r>
                      <a:endParaRPr lang="en-US" sz="1400" b="1" i="0" u="none" strike="noStrike">
                        <a:solidFill>
                          <a:srgbClr val="FFFFFF"/>
                        </a:solidFill>
                        <a:effectLst/>
                        <a:latin typeface="Calibri" charset="0"/>
                      </a:endParaRPr>
                    </a:p>
                  </a:txBody>
                  <a:tcPr marL="7341" marR="7341" marT="7341" marB="0"/>
                </a:tc>
                <a:tc>
                  <a:txBody>
                    <a:bodyPr/>
                    <a:lstStyle/>
                    <a:p>
                      <a:pPr algn="l" fontAlgn="b"/>
                      <a:endParaRPr lang="en-US" sz="1400" b="1" i="0" u="none" strike="noStrike" dirty="0">
                        <a:solidFill>
                          <a:srgbClr val="FFFFFF"/>
                        </a:solidFill>
                        <a:effectLst/>
                        <a:latin typeface="Calibri" charset="0"/>
                      </a:endParaRPr>
                    </a:p>
                  </a:txBody>
                  <a:tcPr marL="7341" marR="7341" marT="7341" marB="0"/>
                </a:tc>
                <a:tc>
                  <a:txBody>
                    <a:bodyPr/>
                    <a:lstStyle/>
                    <a:p>
                      <a:pPr algn="l" fontAlgn="t"/>
                      <a:r>
                        <a:rPr lang="en-US" sz="1400" u="none" strike="noStrike">
                          <a:effectLst/>
                        </a:rPr>
                        <a:t>Sequence</a:t>
                      </a:r>
                      <a:endParaRPr lang="en-US" sz="1400" b="1" i="0" u="none" strike="noStrike">
                        <a:solidFill>
                          <a:srgbClr val="FFFFFF"/>
                        </a:solidFill>
                        <a:effectLst/>
                        <a:latin typeface="Calibri" charset="0"/>
                      </a:endParaRPr>
                    </a:p>
                  </a:txBody>
                  <a:tcPr marL="7341" marR="7341" marT="7341" marB="0"/>
                </a:tc>
                <a:tc>
                  <a:txBody>
                    <a:bodyPr/>
                    <a:lstStyle/>
                    <a:p>
                      <a:pPr algn="l" fontAlgn="b"/>
                      <a:r>
                        <a:rPr lang="en-US" sz="1400" u="none" strike="noStrike">
                          <a:effectLst/>
                        </a:rPr>
                        <a:t>Barcode</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0"/>
                  </a:ext>
                </a:extLst>
              </a:tr>
              <a:tr h="525833">
                <a:tc>
                  <a:txBody>
                    <a:bodyPr/>
                    <a:lstStyle/>
                    <a:p>
                      <a:pPr algn="l" fontAlgn="b"/>
                      <a:r>
                        <a:rPr lang="en-US" sz="1400" u="none" strike="noStrike" dirty="0">
                          <a:effectLst/>
                        </a:rPr>
                        <a:t>IL_515fBC_Jed_Arch_1</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A1</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solidFill>
                            <a:srgbClr val="00B0F0"/>
                          </a:solidFill>
                          <a:effectLst/>
                        </a:rPr>
                        <a:t>AATGATACGGCGACCACCGAGATCTACACGCT</a:t>
                      </a:r>
                      <a:r>
                        <a:rPr lang="en-US" sz="1400" b="1" u="none" strike="noStrike" dirty="0">
                          <a:solidFill>
                            <a:srgbClr val="AC4EF5"/>
                          </a:solidFill>
                          <a:effectLst/>
                        </a:rPr>
                        <a:t>AGCCTTCGTCG</a:t>
                      </a:r>
                      <a:r>
                        <a:rPr lang="en-US" sz="1400" u="none" strike="noStrike" dirty="0">
                          <a:solidFill>
                            <a:srgbClr val="AC4EF5"/>
                          </a:solidFill>
                          <a:effectLst/>
                        </a:rPr>
                        <a:t>C</a:t>
                      </a:r>
                      <a:r>
                        <a:rPr lang="en-US" sz="1400" u="none" strike="noStrike" dirty="0">
                          <a:effectLst/>
                        </a:rPr>
                        <a:t>TATGGTAATT</a:t>
                      </a:r>
                      <a:r>
                        <a:rPr lang="en-US" sz="1400" b="0" u="none" strike="noStrike" dirty="0">
                          <a:solidFill>
                            <a:schemeClr val="accent2"/>
                          </a:solidFill>
                          <a:effectLst/>
                        </a:rPr>
                        <a:t>GT</a:t>
                      </a:r>
                      <a:r>
                        <a:rPr lang="en-US" sz="1400" b="1" u="none" strike="noStrike" dirty="0">
                          <a:solidFill>
                            <a:schemeClr val="accent6">
                              <a:lumMod val="75000"/>
                            </a:schemeClr>
                          </a:solidFill>
                          <a:effectLst/>
                        </a:rPr>
                        <a:t>GTGYCAGCMGCCGCGGTAA</a:t>
                      </a:r>
                      <a:endParaRPr lang="en-US" sz="1400" b="1" i="0" u="none" strike="noStrike" dirty="0">
                        <a:solidFill>
                          <a:schemeClr val="accent6">
                            <a:lumMod val="75000"/>
                          </a:schemeClr>
                        </a:solidFill>
                        <a:effectLst/>
                        <a:latin typeface="Calibri" charset="0"/>
                      </a:endParaRPr>
                    </a:p>
                  </a:txBody>
                  <a:tcPr marL="7341" marR="7341" marT="7341" marB="0"/>
                </a:tc>
                <a:tc>
                  <a:txBody>
                    <a:bodyPr/>
                    <a:lstStyle/>
                    <a:p>
                      <a:pPr algn="l" fontAlgn="b"/>
                      <a:r>
                        <a:rPr lang="en-US" sz="1400" u="none" strike="noStrike" dirty="0">
                          <a:effectLst/>
                        </a:rPr>
                        <a:t>AGCCTTCGTCGC</a:t>
                      </a:r>
                      <a:endParaRPr lang="en-US" sz="1400" b="0" i="0" u="none" strike="noStrike" dirty="0">
                        <a:effectLst/>
                        <a:latin typeface="Verdana" charset="0"/>
                      </a:endParaRPr>
                    </a:p>
                  </a:txBody>
                  <a:tcPr marL="7341" marR="7341" marT="7341" marB="0"/>
                </a:tc>
                <a:extLst>
                  <a:ext uri="{0D108BD9-81ED-4DB2-BD59-A6C34878D82A}">
                    <a16:rowId xmlns:a16="http://schemas.microsoft.com/office/drawing/2014/main" val="10001"/>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is-IS" sz="1400" u="none" strike="noStrike">
                          <a:effectLst/>
                        </a:rPr>
                        <a:t>A2</a:t>
                      </a:r>
                      <a:endParaRPr lang="is-I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AATGATACGGCGACCACCGAGATCTACACGCTTCCATACCGGAATATGGTAATTGTGTGYCAGCMGCCGCGGTAA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TCCATACCGGAA</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2"/>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A3</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AATGATACGGCGACCACCGAGATCTACACGCTAGCCCTGCTACATATGGTAATTGTGTGYCAGCMGCCGCGGTAA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AGCCCTGCTACA</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3"/>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A4</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AATGATACGGCGACCACCGAGATCTACACGCTCCTAACGGTCCATATGGTAATTGTGTGYCAGCMGCCGCGGTAA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CCTAACGGTCCA</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4"/>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A5</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dirty="0">
                          <a:effectLst/>
                        </a:rPr>
                        <a:t>AATGATACGGCGACCACCGAGATCTACACGCTCGCGCCTTAAACTATGGTAATTGTGTGYCAGCMGCCGCGGTAA</a:t>
                      </a:r>
                      <a:endParaRPr lang="en-US" sz="1400" b="0" i="0" u="none" strike="noStrike" dirty="0">
                        <a:effectLst/>
                        <a:latin typeface="Calibri" charset="0"/>
                      </a:endParaRPr>
                    </a:p>
                  </a:txBody>
                  <a:tcPr marL="7341" marR="7341" marT="7341" marB="0"/>
                </a:tc>
                <a:tc>
                  <a:txBody>
                    <a:bodyPr/>
                    <a:lstStyle/>
                    <a:p>
                      <a:pPr algn="l" fontAlgn="b"/>
                      <a:r>
                        <a:rPr lang="en-US" sz="1400" u="none" strike="noStrike">
                          <a:effectLst/>
                        </a:rPr>
                        <a:t>CGCGCCTTAAAC</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5"/>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A6</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AATGATACGGCGACCACCGAGATCTACACGCTTATGGTACCCAGTATGGTAATTGTGTGYCAGCMGCCGCGGTAA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TATGGTACCCAG</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6"/>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A7</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AATGATACGGCGACCACCGAGATCTACACGCTTACAATATCTGTTATGGTAATTGTGTGYCAGCMGCCGCGGTAA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TACAATATCTGT</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7"/>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A8</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AATGATACGGCGACCACCGAGATCTACACGCTAATTTAGGTAGGTATGGTAATTGTGTGYCAGCMGCCGCGGTAA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AATTTAGGTAGG</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8"/>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A9</a:t>
                      </a:r>
                      <a:endParaRPr lang="en-US" sz="1400" b="0" i="0" u="none" strike="noStrike">
                        <a:effectLst/>
                        <a:latin typeface="Courier" charset="0"/>
                      </a:endParaRPr>
                    </a:p>
                  </a:txBody>
                  <a:tcPr marL="7341" marR="7341" marT="7341" marB="0"/>
                </a:tc>
                <a:tc>
                  <a:txBody>
                    <a:bodyPr/>
                    <a:lstStyle/>
                    <a:p>
                      <a:pPr algn="l" fontAlgn="b"/>
                      <a:endParaRPr lang="en-US" sz="1400" b="0" i="0" u="none" strike="noStrike">
                        <a:effectLst/>
                        <a:latin typeface="Courier" charset="0"/>
                      </a:endParaRPr>
                    </a:p>
                  </a:txBody>
                  <a:tcPr marL="7341" marR="7341" marT="7341" marB="0"/>
                </a:tc>
                <a:tc>
                  <a:txBody>
                    <a:bodyPr/>
                    <a:lstStyle/>
                    <a:p>
                      <a:pPr algn="l" fontAlgn="b"/>
                      <a:r>
                        <a:rPr lang="en-US" sz="1400" u="none" strike="noStrike">
                          <a:effectLst/>
                        </a:rPr>
                        <a:t>AATGATACGGCGACCACCGAGATCTACACGCTGACTCAACCAGTTATGGTAATTGTGTGYCAGCMGCCGCGGTAA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GACTCAACCAGT</a:t>
                      </a:r>
                      <a:endParaRPr lang="en-US" sz="1400" b="0" i="0" u="none" strike="noStrike">
                        <a:effectLst/>
                        <a:latin typeface="Verdana" charset="0"/>
                      </a:endParaRPr>
                    </a:p>
                  </a:txBody>
                  <a:tcPr marL="7341" marR="7341" marT="7341" marB="0"/>
                </a:tc>
                <a:extLst>
                  <a:ext uri="{0D108BD9-81ED-4DB2-BD59-A6C34878D82A}">
                    <a16:rowId xmlns:a16="http://schemas.microsoft.com/office/drawing/2014/main" val="10009"/>
                  </a:ext>
                </a:extLst>
              </a:tr>
              <a:tr h="525833">
                <a:tc>
                  <a:txBody>
                    <a:bodyPr/>
                    <a:lstStyle/>
                    <a:p>
                      <a:pPr algn="l" fontAlgn="b"/>
                      <a:r>
                        <a:rPr lang="en-US" sz="1400" u="none" strike="noStrike">
                          <a:effectLst/>
                        </a:rPr>
                        <a:t>IL_515fBC_Jed_Arch_1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Plate 1</a:t>
                      </a:r>
                      <a:endParaRPr lang="en-US" sz="1400" b="0" i="0" u="none" strike="noStrike">
                        <a:effectLst/>
                        <a:latin typeface="Calibri" charset="0"/>
                      </a:endParaRPr>
                    </a:p>
                  </a:txBody>
                  <a:tcPr marL="7341" marR="7341" marT="7341" marB="0"/>
                </a:tc>
                <a:tc>
                  <a:txBody>
                    <a:bodyPr/>
                    <a:lstStyle/>
                    <a:p>
                      <a:pPr algn="l" fontAlgn="b"/>
                      <a:r>
                        <a:rPr lang="en-US" sz="1400" u="none" strike="noStrike">
                          <a:effectLst/>
                        </a:rPr>
                        <a:t>A10</a:t>
                      </a:r>
                      <a:endParaRPr lang="en-US" sz="1400" b="0" i="0" u="none" strike="noStrike">
                        <a:effectLst/>
                        <a:latin typeface="Courier" charset="0"/>
                      </a:endParaRPr>
                    </a:p>
                  </a:txBody>
                  <a:tcPr marL="7341" marR="7341" marT="7341" marB="0"/>
                </a:tc>
                <a:tc>
                  <a:txBody>
                    <a:bodyPr/>
                    <a:lstStyle/>
                    <a:p>
                      <a:pPr algn="l" fontAlgn="b"/>
                      <a:endParaRPr lang="en-US" sz="1400" b="0" i="0" u="none" strike="noStrike" dirty="0">
                        <a:effectLst/>
                        <a:latin typeface="Courier" charset="0"/>
                      </a:endParaRPr>
                    </a:p>
                  </a:txBody>
                  <a:tcPr marL="7341" marR="7341" marT="7341" marB="0"/>
                </a:tc>
                <a:tc>
                  <a:txBody>
                    <a:bodyPr/>
                    <a:lstStyle/>
                    <a:p>
                      <a:pPr algn="l" fontAlgn="b"/>
                      <a:r>
                        <a:rPr lang="en-US" sz="1400" u="none" strike="noStrike">
                          <a:effectLst/>
                        </a:rPr>
                        <a:t>AATGATACGGCGACCACCGAGATCTACACGCTGCCTCTACGTCGTATGGTAATTGTGTGYCAGCMGCCGCGGTAA</a:t>
                      </a:r>
                      <a:endParaRPr lang="en-US" sz="1400" b="0" i="0" u="none" strike="noStrike">
                        <a:effectLst/>
                        <a:latin typeface="Calibri" charset="0"/>
                      </a:endParaRPr>
                    </a:p>
                  </a:txBody>
                  <a:tcPr marL="7341" marR="7341" marT="7341" marB="0"/>
                </a:tc>
                <a:tc>
                  <a:txBody>
                    <a:bodyPr/>
                    <a:lstStyle/>
                    <a:p>
                      <a:pPr algn="l" fontAlgn="b"/>
                      <a:r>
                        <a:rPr lang="en-US" sz="1400" u="none" strike="noStrike" dirty="0">
                          <a:effectLst/>
                        </a:rPr>
                        <a:t>GCCTCTACGTCG</a:t>
                      </a:r>
                      <a:endParaRPr lang="en-US" sz="1400" b="0" i="0" u="none" strike="noStrike" dirty="0">
                        <a:effectLst/>
                        <a:latin typeface="Verdana" charset="0"/>
                      </a:endParaRPr>
                    </a:p>
                  </a:txBody>
                  <a:tcPr marL="7341" marR="7341" marT="7341" marB="0"/>
                </a:tc>
                <a:extLst>
                  <a:ext uri="{0D108BD9-81ED-4DB2-BD59-A6C34878D82A}">
                    <a16:rowId xmlns:a16="http://schemas.microsoft.com/office/drawing/2014/main" val="10010"/>
                  </a:ext>
                </a:extLst>
              </a:tr>
            </a:tbl>
          </a:graphicData>
        </a:graphic>
      </p:graphicFrame>
      <p:sp>
        <p:nvSpPr>
          <p:cNvPr id="7" name="Rectangle 6"/>
          <p:cNvSpPr/>
          <p:nvPr/>
        </p:nvSpPr>
        <p:spPr>
          <a:xfrm>
            <a:off x="556591" y="434218"/>
            <a:ext cx="11820940" cy="369332"/>
          </a:xfrm>
          <a:prstGeom prst="rect">
            <a:avLst/>
          </a:prstGeom>
        </p:spPr>
        <p:txBody>
          <a:bodyPr wrap="square">
            <a:spAutoFit/>
          </a:bodyPr>
          <a:lstStyle/>
          <a:p>
            <a:r>
              <a:rPr lang="en-US" b="0" i="0" dirty="0">
                <a:solidFill>
                  <a:schemeClr val="accent1"/>
                </a:solidFill>
                <a:effectLst/>
                <a:latin typeface="Courier New" charset="0"/>
              </a:rPr>
              <a:t>AATGATACGGCGACCACCGAGATCTACACGCT</a:t>
            </a:r>
            <a:r>
              <a:rPr lang="en-US" b="0" i="0" dirty="0">
                <a:solidFill>
                  <a:srgbClr val="666666"/>
                </a:solidFill>
                <a:effectLst/>
                <a:latin typeface="Courier New" charset="0"/>
              </a:rPr>
              <a:t> </a:t>
            </a:r>
            <a:r>
              <a:rPr lang="en-US" b="0" i="0" dirty="0">
                <a:solidFill>
                  <a:srgbClr val="AC4EF5"/>
                </a:solidFill>
                <a:effectLst/>
                <a:latin typeface="Courier New" charset="0"/>
              </a:rPr>
              <a:t>XXXXXXXXXXXX</a:t>
            </a:r>
            <a:r>
              <a:rPr lang="en-US" b="0" i="0" dirty="0">
                <a:solidFill>
                  <a:srgbClr val="666666"/>
                </a:solidFill>
                <a:effectLst/>
                <a:latin typeface="Courier New" charset="0"/>
              </a:rPr>
              <a:t> </a:t>
            </a:r>
            <a:r>
              <a:rPr lang="en-US" b="0" i="0" dirty="0">
                <a:effectLst/>
                <a:latin typeface="Courier New" charset="0"/>
              </a:rPr>
              <a:t>TATGGTAATT</a:t>
            </a:r>
            <a:r>
              <a:rPr lang="en-US" b="0" i="0" dirty="0">
                <a:solidFill>
                  <a:srgbClr val="666666"/>
                </a:solidFill>
                <a:effectLst/>
                <a:latin typeface="Courier New" charset="0"/>
              </a:rPr>
              <a:t> </a:t>
            </a:r>
            <a:r>
              <a:rPr lang="en-US" b="0" i="0" dirty="0">
                <a:solidFill>
                  <a:schemeClr val="accent2"/>
                </a:solidFill>
                <a:effectLst/>
                <a:latin typeface="Courier New" charset="0"/>
              </a:rPr>
              <a:t>GT</a:t>
            </a:r>
            <a:r>
              <a:rPr lang="en-US" b="0" i="0" dirty="0">
                <a:solidFill>
                  <a:srgbClr val="666666"/>
                </a:solidFill>
                <a:effectLst/>
                <a:latin typeface="Courier New" charset="0"/>
              </a:rPr>
              <a:t> </a:t>
            </a:r>
            <a:r>
              <a:rPr lang="en-US" b="0" i="0" dirty="0">
                <a:solidFill>
                  <a:schemeClr val="accent6">
                    <a:lumMod val="75000"/>
                  </a:schemeClr>
                </a:solidFill>
                <a:effectLst/>
                <a:latin typeface="Courier New" charset="0"/>
              </a:rPr>
              <a:t>GTGYCAGCMGCCGCGGTAA</a:t>
            </a:r>
            <a:endParaRPr lang="en-US" dirty="0">
              <a:solidFill>
                <a:schemeClr val="accent6">
                  <a:lumMod val="75000"/>
                </a:schemeClr>
              </a:solidFill>
            </a:endParaRPr>
          </a:p>
        </p:txBody>
      </p:sp>
      <p:sp>
        <p:nvSpPr>
          <p:cNvPr id="9" name="TextBox 8"/>
          <p:cNvSpPr txBox="1"/>
          <p:nvPr/>
        </p:nvSpPr>
        <p:spPr>
          <a:xfrm>
            <a:off x="1616766" y="64886"/>
            <a:ext cx="1955985" cy="369332"/>
          </a:xfrm>
          <a:prstGeom prst="rect">
            <a:avLst/>
          </a:prstGeom>
          <a:noFill/>
        </p:spPr>
        <p:txBody>
          <a:bodyPr wrap="none" rtlCol="0">
            <a:spAutoFit/>
          </a:bodyPr>
          <a:lstStyle/>
          <a:p>
            <a:r>
              <a:rPr lang="en-US" dirty="0"/>
              <a:t>Sequencing primer</a:t>
            </a:r>
          </a:p>
        </p:txBody>
      </p:sp>
      <p:sp>
        <p:nvSpPr>
          <p:cNvPr id="10" name="TextBox 9"/>
          <p:cNvSpPr txBox="1"/>
          <p:nvPr/>
        </p:nvSpPr>
        <p:spPr>
          <a:xfrm>
            <a:off x="5514813" y="80728"/>
            <a:ext cx="952248" cy="369332"/>
          </a:xfrm>
          <a:prstGeom prst="rect">
            <a:avLst/>
          </a:prstGeom>
          <a:noFill/>
        </p:spPr>
        <p:txBody>
          <a:bodyPr wrap="none" rtlCol="0">
            <a:spAutoFit/>
          </a:bodyPr>
          <a:lstStyle/>
          <a:p>
            <a:r>
              <a:rPr lang="en-US"/>
              <a:t>Barcode</a:t>
            </a:r>
            <a:endParaRPr lang="en-US" dirty="0"/>
          </a:p>
        </p:txBody>
      </p:sp>
      <p:sp>
        <p:nvSpPr>
          <p:cNvPr id="11" name="TextBox 10"/>
          <p:cNvSpPr txBox="1"/>
          <p:nvPr/>
        </p:nvSpPr>
        <p:spPr>
          <a:xfrm>
            <a:off x="6886563" y="80728"/>
            <a:ext cx="1223412" cy="369332"/>
          </a:xfrm>
          <a:prstGeom prst="rect">
            <a:avLst/>
          </a:prstGeom>
          <a:noFill/>
        </p:spPr>
        <p:txBody>
          <a:bodyPr wrap="none" rtlCol="0">
            <a:spAutoFit/>
          </a:bodyPr>
          <a:lstStyle/>
          <a:p>
            <a:r>
              <a:rPr lang="en-US"/>
              <a:t>Primer pad</a:t>
            </a:r>
            <a:endParaRPr lang="en-US" dirty="0"/>
          </a:p>
        </p:txBody>
      </p:sp>
      <p:sp>
        <p:nvSpPr>
          <p:cNvPr id="12" name="TextBox 11"/>
          <p:cNvSpPr txBox="1"/>
          <p:nvPr/>
        </p:nvSpPr>
        <p:spPr>
          <a:xfrm>
            <a:off x="8226057" y="64886"/>
            <a:ext cx="749564" cy="369332"/>
          </a:xfrm>
          <a:prstGeom prst="rect">
            <a:avLst/>
          </a:prstGeom>
          <a:noFill/>
        </p:spPr>
        <p:txBody>
          <a:bodyPr wrap="none" rtlCol="0">
            <a:spAutoFit/>
          </a:bodyPr>
          <a:lstStyle/>
          <a:p>
            <a:r>
              <a:rPr lang="en-US"/>
              <a:t>Linker</a:t>
            </a:r>
            <a:endParaRPr lang="en-US" dirty="0"/>
          </a:p>
        </p:txBody>
      </p:sp>
      <p:sp>
        <p:nvSpPr>
          <p:cNvPr id="13" name="TextBox 12"/>
          <p:cNvSpPr txBox="1"/>
          <p:nvPr/>
        </p:nvSpPr>
        <p:spPr>
          <a:xfrm>
            <a:off x="9699079" y="70401"/>
            <a:ext cx="606256" cy="369332"/>
          </a:xfrm>
          <a:prstGeom prst="rect">
            <a:avLst/>
          </a:prstGeom>
          <a:noFill/>
        </p:spPr>
        <p:txBody>
          <a:bodyPr wrap="none" rtlCol="0">
            <a:spAutoFit/>
          </a:bodyPr>
          <a:lstStyle/>
          <a:p>
            <a:r>
              <a:rPr lang="en-US" dirty="0"/>
              <a:t>515f</a:t>
            </a:r>
          </a:p>
        </p:txBody>
      </p:sp>
      <p:sp>
        <p:nvSpPr>
          <p:cNvPr id="14" name="TextBox 13"/>
          <p:cNvSpPr txBox="1"/>
          <p:nvPr/>
        </p:nvSpPr>
        <p:spPr>
          <a:xfrm>
            <a:off x="4514850" y="214313"/>
            <a:ext cx="184731" cy="369332"/>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9595BB21-F60A-324B-81B1-181EFC5D64A9}"/>
              </a:ext>
            </a:extLst>
          </p:cNvPr>
          <p:cNvPicPr>
            <a:picLocks noChangeAspect="1"/>
          </p:cNvPicPr>
          <p:nvPr/>
        </p:nvPicPr>
        <p:blipFill>
          <a:blip r:embed="rId5"/>
          <a:stretch>
            <a:fillRect/>
          </a:stretch>
        </p:blipFill>
        <p:spPr>
          <a:xfrm>
            <a:off x="3260621" y="1308540"/>
            <a:ext cx="5715000" cy="4279900"/>
          </a:xfrm>
          <a:prstGeom prst="rect">
            <a:avLst/>
          </a:prstGeom>
        </p:spPr>
      </p:pic>
      <p:sp>
        <p:nvSpPr>
          <p:cNvPr id="15" name="TextBox 14">
            <a:extLst>
              <a:ext uri="{FF2B5EF4-FFF2-40B4-BE49-F238E27FC236}">
                <a16:creationId xmlns:a16="http://schemas.microsoft.com/office/drawing/2014/main" id="{8A552EFF-0CC6-FF44-8911-B5975B8BDBEC}"/>
              </a:ext>
            </a:extLst>
          </p:cNvPr>
          <p:cNvSpPr txBox="1"/>
          <p:nvPr/>
        </p:nvSpPr>
        <p:spPr>
          <a:xfrm>
            <a:off x="5246518" y="1443455"/>
            <a:ext cx="1944547" cy="369332"/>
          </a:xfrm>
          <a:prstGeom prst="rect">
            <a:avLst/>
          </a:prstGeom>
          <a:noFill/>
        </p:spPr>
        <p:txBody>
          <a:bodyPr wrap="square" rtlCol="0">
            <a:spAutoFit/>
          </a:bodyPr>
          <a:lstStyle/>
          <a:p>
            <a:r>
              <a:rPr lang="en-US" dirty="0"/>
              <a:t>96-well plate</a:t>
            </a:r>
          </a:p>
        </p:txBody>
      </p:sp>
    </p:spTree>
    <p:extLst>
      <p:ext uri="{BB962C8B-B14F-4D97-AF65-F5344CB8AC3E}">
        <p14:creationId xmlns:p14="http://schemas.microsoft.com/office/powerpoint/2010/main" val="40192956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89"/>
          <p:cNvSpPr txBox="1">
            <a:spLocks noGrp="1"/>
          </p:cNvSpPr>
          <p:nvPr>
            <p:ph type="title"/>
          </p:nvPr>
        </p:nvSpPr>
        <p:spPr>
          <a:xfrm>
            <a:off x="415600" y="69800"/>
            <a:ext cx="11360800" cy="763600"/>
          </a:xfrm>
          <a:prstGeom prst="rect">
            <a:avLst/>
          </a:prstGeom>
        </p:spPr>
        <p:txBody>
          <a:bodyPr spcFirstLastPara="1" vert="horz" wrap="square" lIns="121900" tIns="121900" rIns="121900" bIns="121900" rtlCol="0" anchor="t" anchorCtr="0">
            <a:noAutofit/>
          </a:bodyPr>
          <a:lstStyle/>
          <a:p>
            <a:pPr>
              <a:spcBef>
                <a:spcPts val="0"/>
              </a:spcBef>
            </a:pPr>
            <a:r>
              <a:rPr lang="en" sz="3200"/>
              <a:t>Performing a microbiome study</a:t>
            </a:r>
            <a:endParaRPr sz="3200"/>
          </a:p>
        </p:txBody>
      </p:sp>
      <p:sp>
        <p:nvSpPr>
          <p:cNvPr id="565" name="Google Shape;565;p89"/>
          <p:cNvSpPr txBox="1"/>
          <p:nvPr/>
        </p:nvSpPr>
        <p:spPr>
          <a:xfrm>
            <a:off x="776900" y="5237333"/>
            <a:ext cx="5125200" cy="1614000"/>
          </a:xfrm>
          <a:prstGeom prst="rect">
            <a:avLst/>
          </a:prstGeom>
          <a:noFill/>
          <a:ln>
            <a:noFill/>
          </a:ln>
        </p:spPr>
        <p:txBody>
          <a:bodyPr spcFirstLastPara="1" wrap="square" lIns="121900" tIns="121900" rIns="121900" bIns="121900" anchor="t" anchorCtr="0">
            <a:noAutofit/>
          </a:bodyPr>
          <a:lstStyle/>
          <a:p>
            <a:r>
              <a:rPr lang="en" sz="1333"/>
              <a:t>For more on these topics, see: </a:t>
            </a:r>
            <a:endParaRPr sz="1333"/>
          </a:p>
          <a:p>
            <a:r>
              <a:rPr lang="en" sz="1333" i="1" u="sng">
                <a:solidFill>
                  <a:schemeClr val="hlink"/>
                </a:solidFill>
                <a:hlinkClick r:id="rId3"/>
              </a:rPr>
              <a:t>Conducting a Microbiome Study</a:t>
            </a:r>
            <a:r>
              <a:rPr lang="en" sz="1333" i="1"/>
              <a:t>, by Goodrich et al. 2014</a:t>
            </a:r>
            <a:endParaRPr sz="1333" i="1"/>
          </a:p>
          <a:p>
            <a:r>
              <a:rPr lang="en" sz="1333" i="1" u="sng">
                <a:solidFill>
                  <a:schemeClr val="hlink"/>
                </a:solidFill>
                <a:hlinkClick r:id="rId4"/>
              </a:rPr>
              <a:t>Reagent Contamination</a:t>
            </a:r>
            <a:r>
              <a:rPr lang="en" sz="1333" i="1"/>
              <a:t>, Salter et al. 2014</a:t>
            </a:r>
            <a:endParaRPr sz="1333" i="1"/>
          </a:p>
          <a:p>
            <a:r>
              <a:rPr lang="en" sz="1333" i="1" u="sng">
                <a:solidFill>
                  <a:schemeClr val="hlink"/>
                </a:solidFill>
                <a:hlinkClick r:id="rId5"/>
              </a:rPr>
              <a:t>Storage effects</a:t>
            </a:r>
            <a:r>
              <a:rPr lang="en" sz="1333" i="1"/>
              <a:t>, by Song et al. 2016</a:t>
            </a:r>
            <a:endParaRPr sz="1333" i="1"/>
          </a:p>
          <a:p>
            <a:r>
              <a:rPr lang="en" sz="1333" i="1" u="sng">
                <a:solidFill>
                  <a:schemeClr val="hlink"/>
                </a:solidFill>
                <a:hlinkClick r:id="rId6"/>
              </a:rPr>
              <a:t>Microbiome Quality Control (MBQC)</a:t>
            </a:r>
            <a:r>
              <a:rPr lang="en" sz="1333" i="1"/>
              <a:t>, by Sinha et al. 2017</a:t>
            </a:r>
            <a:endParaRPr sz="1333" i="1"/>
          </a:p>
          <a:p>
            <a:r>
              <a:rPr lang="en" sz="1333" i="1" u="sng">
                <a:solidFill>
                  <a:schemeClr val="hlink"/>
                </a:solidFill>
                <a:hlinkClick r:id="rId7"/>
              </a:rPr>
              <a:t>MIMARKS</a:t>
            </a:r>
            <a:r>
              <a:rPr lang="en" sz="1333" i="1"/>
              <a:t>, by Yilmaz et al. 2011</a:t>
            </a:r>
            <a:endParaRPr sz="1333" i="1"/>
          </a:p>
          <a:p>
            <a:r>
              <a:rPr lang="en" sz="1333" i="1" u="sng">
                <a:solidFill>
                  <a:schemeClr val="hlink"/>
                </a:solidFill>
                <a:hlinkClick r:id="rId8"/>
              </a:rPr>
              <a:t>KatharoSeq low biomass workflow</a:t>
            </a:r>
            <a:r>
              <a:rPr lang="en" sz="1333" i="1">
                <a:solidFill>
                  <a:schemeClr val="dk1"/>
                </a:solidFill>
              </a:rPr>
              <a:t>, by Minich et al. 2017</a:t>
            </a:r>
            <a:endParaRPr sz="1333" i="1">
              <a:solidFill>
                <a:schemeClr val="dk1"/>
              </a:solidFill>
            </a:endParaRPr>
          </a:p>
          <a:p>
            <a:pPr indent="609585"/>
            <a:endParaRPr sz="1333" i="1"/>
          </a:p>
        </p:txBody>
      </p:sp>
      <p:sp>
        <p:nvSpPr>
          <p:cNvPr id="566" name="Google Shape;566;p89"/>
          <p:cNvSpPr txBox="1"/>
          <p:nvPr/>
        </p:nvSpPr>
        <p:spPr>
          <a:xfrm>
            <a:off x="5578533" y="5802400"/>
            <a:ext cx="3018400" cy="1055600"/>
          </a:xfrm>
          <a:prstGeom prst="rect">
            <a:avLst/>
          </a:prstGeom>
          <a:noFill/>
          <a:ln>
            <a:noFill/>
          </a:ln>
        </p:spPr>
        <p:txBody>
          <a:bodyPr spcFirstLastPara="1" wrap="square" lIns="121900" tIns="121900" rIns="121900" bIns="121900" anchor="t" anchorCtr="0">
            <a:noAutofit/>
          </a:bodyPr>
          <a:lstStyle/>
          <a:p>
            <a:r>
              <a:rPr lang="en" sz="1333"/>
              <a:t>Other resources:</a:t>
            </a:r>
            <a:endParaRPr sz="1333"/>
          </a:p>
          <a:p>
            <a:r>
              <a:rPr lang="en" sz="1333" i="1" u="sng">
                <a:solidFill>
                  <a:schemeClr val="hlink"/>
                </a:solidFill>
                <a:hlinkClick r:id="rId9"/>
              </a:rPr>
              <a:t>Earth Microbiome Project website</a:t>
            </a:r>
            <a:endParaRPr sz="1333" i="1"/>
          </a:p>
          <a:p>
            <a:r>
              <a:rPr lang="en" sz="1333" i="1" u="sng">
                <a:solidFill>
                  <a:schemeClr val="hlink"/>
                </a:solidFill>
                <a:hlinkClick r:id="rId10"/>
              </a:rPr>
              <a:t>Human Microbiome Project website</a:t>
            </a:r>
            <a:endParaRPr sz="1333" i="1"/>
          </a:p>
          <a:p>
            <a:r>
              <a:rPr lang="en" sz="1333" i="1" u="sng">
                <a:solidFill>
                  <a:schemeClr val="hlink"/>
                </a:solidFill>
                <a:hlinkClick r:id="rId11"/>
              </a:rPr>
              <a:t>American Gut Project website</a:t>
            </a:r>
            <a:endParaRPr sz="1333" i="1"/>
          </a:p>
          <a:p>
            <a:pPr indent="609585"/>
            <a:r>
              <a:rPr lang="en" sz="1333" i="1"/>
              <a:t> </a:t>
            </a:r>
            <a:endParaRPr sz="1333" i="1"/>
          </a:p>
        </p:txBody>
      </p:sp>
      <p:pic>
        <p:nvPicPr>
          <p:cNvPr id="567" name="Google Shape;567;p89"/>
          <p:cNvPicPr preferRelativeResize="0"/>
          <p:nvPr/>
        </p:nvPicPr>
        <p:blipFill>
          <a:blip r:embed="rId12">
            <a:alphaModFix/>
          </a:blip>
          <a:stretch>
            <a:fillRect/>
          </a:stretch>
        </p:blipFill>
        <p:spPr>
          <a:xfrm>
            <a:off x="5395823" y="728199"/>
            <a:ext cx="3149557" cy="5192635"/>
          </a:xfrm>
          <a:prstGeom prst="rect">
            <a:avLst/>
          </a:prstGeom>
          <a:noFill/>
          <a:ln>
            <a:noFill/>
          </a:ln>
        </p:spPr>
      </p:pic>
      <p:sp>
        <p:nvSpPr>
          <p:cNvPr id="568" name="Google Shape;568;p89"/>
          <p:cNvSpPr/>
          <p:nvPr/>
        </p:nvSpPr>
        <p:spPr>
          <a:xfrm>
            <a:off x="8545367" y="2387897"/>
            <a:ext cx="3149600" cy="760800"/>
          </a:xfrm>
          <a:prstGeom prst="rect">
            <a:avLst/>
          </a:prstGeom>
          <a:solidFill>
            <a:srgbClr val="E69138"/>
          </a:solidFill>
          <a:ln w="9525" cap="flat" cmpd="sng">
            <a:solidFill>
              <a:srgbClr val="B45F06"/>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Sequence Data</a:t>
            </a:r>
            <a:endParaRPr sz="2400"/>
          </a:p>
        </p:txBody>
      </p:sp>
      <p:sp>
        <p:nvSpPr>
          <p:cNvPr id="569" name="Google Shape;569;p89"/>
          <p:cNvSpPr/>
          <p:nvPr/>
        </p:nvSpPr>
        <p:spPr>
          <a:xfrm>
            <a:off x="866367" y="3580333"/>
            <a:ext cx="4529600" cy="531600"/>
          </a:xfrm>
          <a:prstGeom prst="rect">
            <a:avLst/>
          </a:prstGeom>
          <a:solidFill>
            <a:srgbClr val="6AA84F"/>
          </a:solidFill>
          <a:ln w="9525" cap="flat" cmpd="sng">
            <a:solidFill>
              <a:srgbClr val="274E13"/>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Data processing</a:t>
            </a:r>
            <a:endParaRPr sz="2400"/>
          </a:p>
        </p:txBody>
      </p:sp>
      <p:sp>
        <p:nvSpPr>
          <p:cNvPr id="570" name="Google Shape;570;p89"/>
          <p:cNvSpPr/>
          <p:nvPr/>
        </p:nvSpPr>
        <p:spPr>
          <a:xfrm>
            <a:off x="866367" y="4505733"/>
            <a:ext cx="4529600" cy="630000"/>
          </a:xfrm>
          <a:prstGeom prst="rect">
            <a:avLst/>
          </a:prstGeom>
          <a:solidFill>
            <a:srgbClr val="6D9EEB"/>
          </a:solidFill>
          <a:ln w="9525" cap="flat" cmpd="sng">
            <a:solidFill>
              <a:srgbClr val="274E13"/>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Data analysis</a:t>
            </a:r>
            <a:endParaRPr sz="2400"/>
          </a:p>
        </p:txBody>
      </p:sp>
      <p:sp>
        <p:nvSpPr>
          <p:cNvPr id="571" name="Google Shape;571;p89"/>
          <p:cNvSpPr/>
          <p:nvPr/>
        </p:nvSpPr>
        <p:spPr>
          <a:xfrm>
            <a:off x="866367" y="802733"/>
            <a:ext cx="4529600" cy="1176000"/>
          </a:xfrm>
          <a:prstGeom prst="rect">
            <a:avLst/>
          </a:prstGeom>
          <a:solidFill>
            <a:srgbClr val="F1C232"/>
          </a:solidFill>
          <a:ln w="9525" cap="flat" cmpd="sng">
            <a:solidFill>
              <a:srgbClr val="7F6000"/>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Study design</a:t>
            </a:r>
            <a:endParaRPr sz="2400"/>
          </a:p>
          <a:p>
            <a:pPr algn="ctr"/>
            <a:r>
              <a:rPr lang="en" sz="1600"/>
              <a:t>(power, randomization)</a:t>
            </a:r>
            <a:endParaRPr sz="1600"/>
          </a:p>
          <a:p>
            <a:pPr algn="ctr"/>
            <a:r>
              <a:rPr lang="en" sz="1600">
                <a:solidFill>
                  <a:schemeClr val="dk1"/>
                </a:solidFill>
              </a:rPr>
              <a:t>(metadata--standard + specific to your study)</a:t>
            </a:r>
            <a:endParaRPr sz="1600"/>
          </a:p>
        </p:txBody>
      </p:sp>
      <p:sp>
        <p:nvSpPr>
          <p:cNvPr id="572" name="Google Shape;572;p89"/>
          <p:cNvSpPr/>
          <p:nvPr/>
        </p:nvSpPr>
        <p:spPr>
          <a:xfrm>
            <a:off x="866367" y="2078500"/>
            <a:ext cx="4529600" cy="1379600"/>
          </a:xfrm>
          <a:prstGeom prst="rect">
            <a:avLst/>
          </a:prstGeom>
          <a:solidFill>
            <a:srgbClr val="E69138"/>
          </a:solidFill>
          <a:ln w="9525" cap="flat" cmpd="sng">
            <a:solidFill>
              <a:srgbClr val="B45F06"/>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Sample collection</a:t>
            </a:r>
            <a:endParaRPr sz="2400"/>
          </a:p>
          <a:p>
            <a:pPr algn="ctr"/>
            <a:r>
              <a:rPr lang="en" sz="1600">
                <a:solidFill>
                  <a:schemeClr val="dk1"/>
                </a:solidFill>
              </a:rPr>
              <a:t>(method, shipping/storage)</a:t>
            </a:r>
            <a:endParaRPr sz="2400"/>
          </a:p>
          <a:p>
            <a:pPr algn="ctr"/>
            <a:r>
              <a:rPr lang="en" sz="2400"/>
              <a:t>lab protocols</a:t>
            </a:r>
            <a:endParaRPr sz="2400"/>
          </a:p>
          <a:p>
            <a:pPr algn="ctr"/>
            <a:r>
              <a:rPr lang="en" sz="1600"/>
              <a:t>(include neg/pos controls)</a:t>
            </a:r>
            <a:endParaRPr sz="1600"/>
          </a:p>
        </p:txBody>
      </p:sp>
      <p:sp>
        <p:nvSpPr>
          <p:cNvPr id="573" name="Google Shape;573;p89"/>
          <p:cNvSpPr/>
          <p:nvPr/>
        </p:nvSpPr>
        <p:spPr>
          <a:xfrm>
            <a:off x="8545367" y="3580333"/>
            <a:ext cx="3149600" cy="531600"/>
          </a:xfrm>
          <a:prstGeom prst="rect">
            <a:avLst/>
          </a:prstGeom>
          <a:solidFill>
            <a:srgbClr val="6AA84F"/>
          </a:solidFill>
          <a:ln w="9525" cap="flat" cmpd="sng">
            <a:solidFill>
              <a:srgbClr val="274E13"/>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Feature Table</a:t>
            </a:r>
            <a:endParaRPr sz="2400"/>
          </a:p>
        </p:txBody>
      </p:sp>
      <p:sp>
        <p:nvSpPr>
          <p:cNvPr id="574" name="Google Shape;574;p89"/>
          <p:cNvSpPr/>
          <p:nvPr/>
        </p:nvSpPr>
        <p:spPr>
          <a:xfrm>
            <a:off x="8545367" y="4505733"/>
            <a:ext cx="3149600" cy="630000"/>
          </a:xfrm>
          <a:prstGeom prst="rect">
            <a:avLst/>
          </a:prstGeom>
          <a:solidFill>
            <a:srgbClr val="6D9EEB"/>
          </a:solidFill>
          <a:ln w="9525" cap="flat" cmpd="sng">
            <a:solidFill>
              <a:srgbClr val="274E13"/>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Summary Statistics</a:t>
            </a:r>
            <a:endParaRPr sz="2400"/>
          </a:p>
        </p:txBody>
      </p:sp>
      <p:sp>
        <p:nvSpPr>
          <p:cNvPr id="575" name="Google Shape;575;p89"/>
          <p:cNvSpPr/>
          <p:nvPr/>
        </p:nvSpPr>
        <p:spPr>
          <a:xfrm>
            <a:off x="8545367" y="1447133"/>
            <a:ext cx="3149600" cy="531600"/>
          </a:xfrm>
          <a:prstGeom prst="rect">
            <a:avLst/>
          </a:prstGeom>
          <a:solidFill>
            <a:srgbClr val="F1C232"/>
          </a:solidFill>
          <a:ln w="9525" cap="flat" cmpd="sng">
            <a:solidFill>
              <a:srgbClr val="7F6000"/>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t>Sample Information</a:t>
            </a:r>
            <a:endParaRPr sz="2400"/>
          </a:p>
        </p:txBody>
      </p:sp>
      <p:sp>
        <p:nvSpPr>
          <p:cNvPr id="2" name="Rectangle 1">
            <a:extLst>
              <a:ext uri="{FF2B5EF4-FFF2-40B4-BE49-F238E27FC236}">
                <a16:creationId xmlns:a16="http://schemas.microsoft.com/office/drawing/2014/main" id="{2299AD92-EB85-3A4C-9BBA-D29F7BC7810F}"/>
              </a:ext>
            </a:extLst>
          </p:cNvPr>
          <p:cNvSpPr/>
          <p:nvPr/>
        </p:nvSpPr>
        <p:spPr>
          <a:xfrm>
            <a:off x="776900" y="4505734"/>
            <a:ext cx="11178880" cy="64283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9710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11932"/>
            <a:ext cx="10515600" cy="1325563"/>
          </a:xfrm>
        </p:spPr>
        <p:txBody>
          <a:bodyPr>
            <a:normAutofit/>
          </a:bodyPr>
          <a:lstStyle/>
          <a:p>
            <a:pPr algn="ctr"/>
            <a:r>
              <a:rPr lang="en-US" sz="4000" dirty="0" err="1">
                <a:latin typeface="+mn-lt"/>
              </a:rPr>
              <a:t>Demultiplexing</a:t>
            </a:r>
            <a:endParaRPr lang="en-US" sz="4000" dirty="0">
              <a:latin typeface="+mn-lt"/>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 t="1" r="37874" b="58038"/>
          <a:stretch/>
        </p:blipFill>
        <p:spPr>
          <a:xfrm>
            <a:off x="627554" y="2428660"/>
            <a:ext cx="5324659" cy="2279128"/>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038" t="51159" r="74277" b="15797"/>
          <a:stretch/>
        </p:blipFill>
        <p:spPr>
          <a:xfrm>
            <a:off x="6638013" y="2733394"/>
            <a:ext cx="1894437" cy="1748713"/>
          </a:xfrm>
          <a:prstGeom prst="rect">
            <a:avLst/>
          </a:prstGeom>
        </p:spPr>
      </p:pic>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28101" t="1" r="61326" b="58038"/>
          <a:stretch/>
        </p:blipFill>
        <p:spPr>
          <a:xfrm>
            <a:off x="5952213" y="2674610"/>
            <a:ext cx="685800" cy="1724832"/>
          </a:xfrm>
          <a:prstGeom prst="rect">
            <a:avLst/>
          </a:prstGeom>
        </p:spPr>
      </p:pic>
      <p:sp>
        <p:nvSpPr>
          <p:cNvPr id="3" name="TextBox 2"/>
          <p:cNvSpPr txBox="1"/>
          <p:nvPr/>
        </p:nvSpPr>
        <p:spPr>
          <a:xfrm flipH="1">
            <a:off x="3872615" y="1669457"/>
            <a:ext cx="4446768" cy="369332"/>
          </a:xfrm>
          <a:prstGeom prst="rect">
            <a:avLst/>
          </a:prstGeom>
          <a:noFill/>
        </p:spPr>
        <p:txBody>
          <a:bodyPr wrap="square" rtlCol="0">
            <a:spAutoFit/>
          </a:bodyPr>
          <a:lstStyle/>
          <a:p>
            <a:r>
              <a:rPr lang="en-US" dirty="0"/>
              <a:t>Bioinformatically undoing the multiplexing</a:t>
            </a:r>
          </a:p>
        </p:txBody>
      </p:sp>
      <p:sp>
        <p:nvSpPr>
          <p:cNvPr id="22" name="TextBox 21">
            <a:extLst>
              <a:ext uri="{FF2B5EF4-FFF2-40B4-BE49-F238E27FC236}">
                <a16:creationId xmlns:a16="http://schemas.microsoft.com/office/drawing/2014/main" id="{55E6628D-EEEC-E54B-9633-14183BBF2D4F}"/>
              </a:ext>
            </a:extLst>
          </p:cNvPr>
          <p:cNvSpPr txBox="1"/>
          <p:nvPr/>
        </p:nvSpPr>
        <p:spPr>
          <a:xfrm rot="16200000">
            <a:off x="980936" y="2450117"/>
            <a:ext cx="622286" cy="369332"/>
          </a:xfrm>
          <a:prstGeom prst="rect">
            <a:avLst/>
          </a:prstGeom>
          <a:noFill/>
        </p:spPr>
        <p:txBody>
          <a:bodyPr wrap="none" rtlCol="0">
            <a:spAutoFit/>
          </a:bodyPr>
          <a:lstStyle/>
          <a:p>
            <a:r>
              <a:rPr lang="en-US" dirty="0"/>
              <a:t>L1S8</a:t>
            </a:r>
          </a:p>
        </p:txBody>
      </p:sp>
      <p:sp>
        <p:nvSpPr>
          <p:cNvPr id="30" name="Rectangle 29">
            <a:extLst>
              <a:ext uri="{FF2B5EF4-FFF2-40B4-BE49-F238E27FC236}">
                <a16:creationId xmlns:a16="http://schemas.microsoft.com/office/drawing/2014/main" id="{25607865-061E-4C4D-B0C0-97A65B26F6BE}"/>
              </a:ext>
            </a:extLst>
          </p:cNvPr>
          <p:cNvSpPr/>
          <p:nvPr/>
        </p:nvSpPr>
        <p:spPr>
          <a:xfrm rot="16200000">
            <a:off x="1350402" y="2391607"/>
            <a:ext cx="739305" cy="369332"/>
          </a:xfrm>
          <a:prstGeom prst="rect">
            <a:avLst/>
          </a:prstGeom>
        </p:spPr>
        <p:txBody>
          <a:bodyPr wrap="none">
            <a:spAutoFit/>
          </a:bodyPr>
          <a:lstStyle/>
          <a:p>
            <a:r>
              <a:rPr lang="en-US" dirty="0"/>
              <a:t>L1S57</a:t>
            </a:r>
          </a:p>
        </p:txBody>
      </p:sp>
      <p:sp>
        <p:nvSpPr>
          <p:cNvPr id="31" name="Rectangle 30">
            <a:extLst>
              <a:ext uri="{FF2B5EF4-FFF2-40B4-BE49-F238E27FC236}">
                <a16:creationId xmlns:a16="http://schemas.microsoft.com/office/drawing/2014/main" id="{DF7C27BE-60C1-D341-BC49-97D894E05BBF}"/>
              </a:ext>
            </a:extLst>
          </p:cNvPr>
          <p:cNvSpPr/>
          <p:nvPr/>
        </p:nvSpPr>
        <p:spPr>
          <a:xfrm rot="16200000">
            <a:off x="1839825" y="2418688"/>
            <a:ext cx="739305" cy="369332"/>
          </a:xfrm>
          <a:prstGeom prst="rect">
            <a:avLst/>
          </a:prstGeom>
        </p:spPr>
        <p:txBody>
          <a:bodyPr wrap="none">
            <a:spAutoFit/>
          </a:bodyPr>
          <a:lstStyle/>
          <a:p>
            <a:r>
              <a:rPr lang="en-US" dirty="0"/>
              <a:t>L1S76</a:t>
            </a:r>
          </a:p>
        </p:txBody>
      </p:sp>
      <p:sp>
        <p:nvSpPr>
          <p:cNvPr id="32" name="Rectangle 31">
            <a:extLst>
              <a:ext uri="{FF2B5EF4-FFF2-40B4-BE49-F238E27FC236}">
                <a16:creationId xmlns:a16="http://schemas.microsoft.com/office/drawing/2014/main" id="{B777E0FA-A6B5-404C-9C2A-225EDFD02391}"/>
              </a:ext>
            </a:extLst>
          </p:cNvPr>
          <p:cNvSpPr/>
          <p:nvPr/>
        </p:nvSpPr>
        <p:spPr>
          <a:xfrm rot="16200000">
            <a:off x="2239654" y="2418687"/>
            <a:ext cx="856325" cy="369332"/>
          </a:xfrm>
          <a:prstGeom prst="rect">
            <a:avLst/>
          </a:prstGeom>
        </p:spPr>
        <p:txBody>
          <a:bodyPr wrap="none">
            <a:spAutoFit/>
          </a:bodyPr>
          <a:lstStyle/>
          <a:p>
            <a:r>
              <a:rPr lang="en-US" dirty="0"/>
              <a:t>L1S105</a:t>
            </a:r>
          </a:p>
        </p:txBody>
      </p:sp>
    </p:spTree>
    <p:extLst>
      <p:ext uri="{BB962C8B-B14F-4D97-AF65-F5344CB8AC3E}">
        <p14:creationId xmlns:p14="http://schemas.microsoft.com/office/powerpoint/2010/main" val="23790244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11932"/>
            <a:ext cx="10515600" cy="1325563"/>
          </a:xfrm>
        </p:spPr>
        <p:txBody>
          <a:bodyPr>
            <a:normAutofit/>
          </a:bodyPr>
          <a:lstStyle/>
          <a:p>
            <a:pPr algn="ctr"/>
            <a:r>
              <a:rPr lang="en-US" sz="4000" dirty="0" err="1">
                <a:latin typeface="+mn-lt"/>
              </a:rPr>
              <a:t>Demultiplexing</a:t>
            </a:r>
            <a:endParaRPr lang="en-US" sz="4000" dirty="0">
              <a:latin typeface="+mn-lt"/>
            </a:endParaRP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1" t="1" r="37874" b="58038"/>
          <a:stretch/>
        </p:blipFill>
        <p:spPr>
          <a:xfrm>
            <a:off x="627554" y="2428660"/>
            <a:ext cx="5324659" cy="2279128"/>
          </a:xfrm>
          <a:prstGeom prst="rect">
            <a:avLst/>
          </a:prstGeom>
        </p:spPr>
      </p:pic>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3038" t="51159" r="74277" b="15797"/>
          <a:stretch/>
        </p:blipFill>
        <p:spPr>
          <a:xfrm>
            <a:off x="6638013" y="2733394"/>
            <a:ext cx="1894437" cy="1748713"/>
          </a:xfrm>
          <a:prstGeom prst="rect">
            <a:avLst/>
          </a:prstGeom>
        </p:spPr>
      </p:pic>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28101" t="1" r="61326" b="58038"/>
          <a:stretch/>
        </p:blipFill>
        <p:spPr>
          <a:xfrm>
            <a:off x="5952213" y="2674610"/>
            <a:ext cx="685800" cy="1724832"/>
          </a:xfrm>
          <a:prstGeom prst="rect">
            <a:avLst/>
          </a:prstGeom>
        </p:spPr>
      </p:pic>
      <p:sp>
        <p:nvSpPr>
          <p:cNvPr id="3" name="TextBox 2"/>
          <p:cNvSpPr txBox="1"/>
          <p:nvPr/>
        </p:nvSpPr>
        <p:spPr>
          <a:xfrm flipH="1">
            <a:off x="3872615" y="1669457"/>
            <a:ext cx="4446768" cy="369332"/>
          </a:xfrm>
          <a:prstGeom prst="rect">
            <a:avLst/>
          </a:prstGeom>
          <a:noFill/>
        </p:spPr>
        <p:txBody>
          <a:bodyPr wrap="square" rtlCol="0">
            <a:spAutoFit/>
          </a:bodyPr>
          <a:lstStyle/>
          <a:p>
            <a:r>
              <a:rPr lang="en-US" dirty="0" err="1"/>
              <a:t>Bioinformatically</a:t>
            </a:r>
            <a:r>
              <a:rPr lang="en-US" dirty="0"/>
              <a:t> undoing the multiplexing</a:t>
            </a:r>
          </a:p>
        </p:txBody>
      </p:sp>
      <p:grpSp>
        <p:nvGrpSpPr>
          <p:cNvPr id="20" name="Group 19">
            <a:extLst>
              <a:ext uri="{FF2B5EF4-FFF2-40B4-BE49-F238E27FC236}">
                <a16:creationId xmlns:a16="http://schemas.microsoft.com/office/drawing/2014/main" id="{C76B918E-D1B4-6F42-A19D-3F47DFDCCE15}"/>
              </a:ext>
            </a:extLst>
          </p:cNvPr>
          <p:cNvGrpSpPr/>
          <p:nvPr/>
        </p:nvGrpSpPr>
        <p:grpSpPr>
          <a:xfrm>
            <a:off x="10028318" y="2619109"/>
            <a:ext cx="1894437" cy="1878752"/>
            <a:chOff x="6146292" y="2640026"/>
            <a:chExt cx="3438540" cy="3410071"/>
          </a:xfrm>
        </p:grpSpPr>
        <p:grpSp>
          <p:nvGrpSpPr>
            <p:cNvPr id="5" name="Group 4">
              <a:extLst>
                <a:ext uri="{FF2B5EF4-FFF2-40B4-BE49-F238E27FC236}">
                  <a16:creationId xmlns:a16="http://schemas.microsoft.com/office/drawing/2014/main" id="{B337A0C5-B24C-4448-B343-CAC207C988E2}"/>
                </a:ext>
              </a:extLst>
            </p:cNvPr>
            <p:cNvGrpSpPr/>
            <p:nvPr/>
          </p:nvGrpSpPr>
          <p:grpSpPr>
            <a:xfrm>
              <a:off x="6146292" y="4626890"/>
              <a:ext cx="3425073" cy="665757"/>
              <a:chOff x="6328505" y="770070"/>
              <a:chExt cx="5863495" cy="1139731"/>
            </a:xfrm>
          </p:grpSpPr>
          <p:pic>
            <p:nvPicPr>
              <p:cNvPr id="10" name="Picture 9">
                <a:extLst>
                  <a:ext uri="{FF2B5EF4-FFF2-40B4-BE49-F238E27FC236}">
                    <a16:creationId xmlns:a16="http://schemas.microsoft.com/office/drawing/2014/main" id="{FBB570CE-3BF6-A649-A57D-AC8363976C7C}"/>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56086" r="74277" b="41484"/>
              <a:stretch/>
            </p:blipFill>
            <p:spPr>
              <a:xfrm>
                <a:off x="6328505" y="770070"/>
                <a:ext cx="5863495" cy="398092"/>
              </a:xfrm>
              <a:prstGeom prst="rect">
                <a:avLst/>
              </a:prstGeom>
            </p:spPr>
          </p:pic>
          <p:pic>
            <p:nvPicPr>
              <p:cNvPr id="11" name="Picture 10">
                <a:extLst>
                  <a:ext uri="{FF2B5EF4-FFF2-40B4-BE49-F238E27FC236}">
                    <a16:creationId xmlns:a16="http://schemas.microsoft.com/office/drawing/2014/main" id="{997592B9-A51A-7748-A5CD-754BD7720D09}"/>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56086" r="74277" b="41484"/>
              <a:stretch/>
            </p:blipFill>
            <p:spPr>
              <a:xfrm>
                <a:off x="6328505" y="1126764"/>
                <a:ext cx="5863495" cy="398092"/>
              </a:xfrm>
              <a:prstGeom prst="rect">
                <a:avLst/>
              </a:prstGeom>
            </p:spPr>
          </p:pic>
          <p:pic>
            <p:nvPicPr>
              <p:cNvPr id="13" name="Picture 12">
                <a:extLst>
                  <a:ext uri="{FF2B5EF4-FFF2-40B4-BE49-F238E27FC236}">
                    <a16:creationId xmlns:a16="http://schemas.microsoft.com/office/drawing/2014/main" id="{B201B739-DA25-E143-BC5F-B3537D703E14}"/>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56086" r="74277" b="41484"/>
              <a:stretch/>
            </p:blipFill>
            <p:spPr>
              <a:xfrm>
                <a:off x="6328505" y="1511709"/>
                <a:ext cx="5863495" cy="398092"/>
              </a:xfrm>
              <a:prstGeom prst="rect">
                <a:avLst/>
              </a:prstGeom>
            </p:spPr>
          </p:pic>
        </p:grpSp>
        <p:grpSp>
          <p:nvGrpSpPr>
            <p:cNvPr id="6" name="Group 5">
              <a:extLst>
                <a:ext uri="{FF2B5EF4-FFF2-40B4-BE49-F238E27FC236}">
                  <a16:creationId xmlns:a16="http://schemas.microsoft.com/office/drawing/2014/main" id="{CA8B7F73-F97B-124E-A551-800C2E59DB09}"/>
                </a:ext>
              </a:extLst>
            </p:cNvPr>
            <p:cNvGrpSpPr/>
            <p:nvPr/>
          </p:nvGrpSpPr>
          <p:grpSpPr>
            <a:xfrm>
              <a:off x="6153025" y="2640026"/>
              <a:ext cx="3278075" cy="970706"/>
              <a:chOff x="6196587" y="-837937"/>
              <a:chExt cx="5536693" cy="1639530"/>
            </a:xfrm>
          </p:grpSpPr>
          <p:pic>
            <p:nvPicPr>
              <p:cNvPr id="7" name="Picture 6">
                <a:extLst>
                  <a:ext uri="{FF2B5EF4-FFF2-40B4-BE49-F238E27FC236}">
                    <a16:creationId xmlns:a16="http://schemas.microsoft.com/office/drawing/2014/main" id="{AF3E5BFD-9081-8943-8914-8A3BE26FDF0B}"/>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51159" r="74277" b="43073"/>
              <a:stretch/>
            </p:blipFill>
            <p:spPr>
              <a:xfrm>
                <a:off x="6196587" y="-837937"/>
                <a:ext cx="5536693" cy="892221"/>
              </a:xfrm>
              <a:prstGeom prst="rect">
                <a:avLst/>
              </a:prstGeom>
            </p:spPr>
          </p:pic>
          <p:pic>
            <p:nvPicPr>
              <p:cNvPr id="14" name="Picture 13">
                <a:extLst>
                  <a:ext uri="{FF2B5EF4-FFF2-40B4-BE49-F238E27FC236}">
                    <a16:creationId xmlns:a16="http://schemas.microsoft.com/office/drawing/2014/main" id="{49542627-650E-CB47-B83A-03A03823629A}"/>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51159" r="74277" b="43600"/>
              <a:stretch/>
            </p:blipFill>
            <p:spPr>
              <a:xfrm>
                <a:off x="6196587" y="-9066"/>
                <a:ext cx="5536693" cy="810659"/>
              </a:xfrm>
              <a:prstGeom prst="rect">
                <a:avLst/>
              </a:prstGeom>
            </p:spPr>
          </p:pic>
        </p:grpSp>
        <p:grpSp>
          <p:nvGrpSpPr>
            <p:cNvPr id="4" name="Group 3">
              <a:extLst>
                <a:ext uri="{FF2B5EF4-FFF2-40B4-BE49-F238E27FC236}">
                  <a16:creationId xmlns:a16="http://schemas.microsoft.com/office/drawing/2014/main" id="{F8378907-6982-2B40-9BDF-72FCE889248A}"/>
                </a:ext>
              </a:extLst>
            </p:cNvPr>
            <p:cNvGrpSpPr/>
            <p:nvPr/>
          </p:nvGrpSpPr>
          <p:grpSpPr>
            <a:xfrm>
              <a:off x="6159759" y="3684878"/>
              <a:ext cx="3372427" cy="869455"/>
              <a:chOff x="6352607" y="3827282"/>
              <a:chExt cx="5001192" cy="1289371"/>
            </a:xfrm>
          </p:grpSpPr>
          <p:pic>
            <p:nvPicPr>
              <p:cNvPr id="15" name="Picture 14">
                <a:extLst>
                  <a:ext uri="{FF2B5EF4-FFF2-40B4-BE49-F238E27FC236}">
                    <a16:creationId xmlns:a16="http://schemas.microsoft.com/office/drawing/2014/main" id="{BFFCEF07-C131-3A4E-A873-831DB72F537E}"/>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66167" r="74277" b="28065"/>
              <a:stretch/>
            </p:blipFill>
            <p:spPr>
              <a:xfrm>
                <a:off x="6352607" y="3827282"/>
                <a:ext cx="5001192" cy="805931"/>
              </a:xfrm>
              <a:prstGeom prst="rect">
                <a:avLst/>
              </a:prstGeom>
            </p:spPr>
          </p:pic>
          <p:pic>
            <p:nvPicPr>
              <p:cNvPr id="16" name="Picture 15">
                <a:extLst>
                  <a:ext uri="{FF2B5EF4-FFF2-40B4-BE49-F238E27FC236}">
                    <a16:creationId xmlns:a16="http://schemas.microsoft.com/office/drawing/2014/main" id="{E0FE9DAD-E84B-C640-91C9-7C4A9E6E1155}"/>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66167" r="74277" b="30373"/>
              <a:stretch/>
            </p:blipFill>
            <p:spPr>
              <a:xfrm>
                <a:off x="6352607" y="4633213"/>
                <a:ext cx="5001192" cy="483440"/>
              </a:xfrm>
              <a:prstGeom prst="rect">
                <a:avLst/>
              </a:prstGeom>
            </p:spPr>
          </p:pic>
        </p:grpSp>
        <p:grpSp>
          <p:nvGrpSpPr>
            <p:cNvPr id="19" name="Group 18">
              <a:extLst>
                <a:ext uri="{FF2B5EF4-FFF2-40B4-BE49-F238E27FC236}">
                  <a16:creationId xmlns:a16="http://schemas.microsoft.com/office/drawing/2014/main" id="{C19DFEBA-F1F2-514A-BD73-EC64068A5BB1}"/>
                </a:ext>
              </a:extLst>
            </p:cNvPr>
            <p:cNvGrpSpPr/>
            <p:nvPr/>
          </p:nvGrpSpPr>
          <p:grpSpPr>
            <a:xfrm>
              <a:off x="6159759" y="5441813"/>
              <a:ext cx="3425073" cy="608284"/>
              <a:chOff x="6003725" y="5134508"/>
              <a:chExt cx="4446768" cy="789735"/>
            </a:xfrm>
          </p:grpSpPr>
          <p:pic>
            <p:nvPicPr>
              <p:cNvPr id="17" name="Picture 16">
                <a:extLst>
                  <a:ext uri="{FF2B5EF4-FFF2-40B4-BE49-F238E27FC236}">
                    <a16:creationId xmlns:a16="http://schemas.microsoft.com/office/drawing/2014/main" id="{86DD2263-1FAB-C741-B1F2-2B7C72F9B68D}"/>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79180" r="74277" b="17684"/>
              <a:stretch/>
            </p:blipFill>
            <p:spPr>
              <a:xfrm>
                <a:off x="6003725" y="5134508"/>
                <a:ext cx="4446768" cy="389599"/>
              </a:xfrm>
              <a:prstGeom prst="rect">
                <a:avLst/>
              </a:prstGeom>
            </p:spPr>
          </p:pic>
          <p:pic>
            <p:nvPicPr>
              <p:cNvPr id="18" name="Picture 17">
                <a:extLst>
                  <a:ext uri="{FF2B5EF4-FFF2-40B4-BE49-F238E27FC236}">
                    <a16:creationId xmlns:a16="http://schemas.microsoft.com/office/drawing/2014/main" id="{8B9B4D30-0F5F-544A-B4EA-3A1188CF7C63}"/>
                  </a:ext>
                </a:extLst>
              </p:cNvPr>
              <p:cNvPicPr>
                <a:picLocks noChangeAspect="1"/>
              </p:cNvPicPr>
              <p:nvPr/>
            </p:nvPicPr>
            <p:blipFill rotWithShape="1">
              <a:blip r:embed="rId2">
                <a:extLst>
                  <a:ext uri="{28A0092B-C50C-407E-A947-70E740481C1C}">
                    <a14:useLocalDpi xmlns:a14="http://schemas.microsoft.com/office/drawing/2010/main" val="0"/>
                  </a:ext>
                </a:extLst>
              </a:blip>
              <a:srcRect l="3038" t="79180" r="74277" b="17684"/>
              <a:stretch/>
            </p:blipFill>
            <p:spPr>
              <a:xfrm>
                <a:off x="6003725" y="5534644"/>
                <a:ext cx="4446768" cy="389599"/>
              </a:xfrm>
              <a:prstGeom prst="rect">
                <a:avLst/>
              </a:prstGeom>
            </p:spPr>
          </p:pic>
        </p:grpSp>
      </p:grpSp>
      <p:pic>
        <p:nvPicPr>
          <p:cNvPr id="21" name="Picture 20">
            <a:extLst>
              <a:ext uri="{FF2B5EF4-FFF2-40B4-BE49-F238E27FC236}">
                <a16:creationId xmlns:a16="http://schemas.microsoft.com/office/drawing/2014/main" id="{A612226C-4811-D149-BA7F-AE2EA46B97E0}"/>
              </a:ext>
            </a:extLst>
          </p:cNvPr>
          <p:cNvPicPr>
            <a:picLocks noChangeAspect="1"/>
          </p:cNvPicPr>
          <p:nvPr/>
        </p:nvPicPr>
        <p:blipFill rotWithShape="1">
          <a:blip r:embed="rId2">
            <a:extLst>
              <a:ext uri="{28A0092B-C50C-407E-A947-70E740481C1C}">
                <a14:useLocalDpi xmlns:a14="http://schemas.microsoft.com/office/drawing/2010/main" val="0"/>
              </a:ext>
            </a:extLst>
          </a:blip>
          <a:srcRect l="28101" t="1" r="61326" b="58038"/>
          <a:stretch/>
        </p:blipFill>
        <p:spPr>
          <a:xfrm>
            <a:off x="8594584" y="2673981"/>
            <a:ext cx="685800" cy="1724832"/>
          </a:xfrm>
          <a:prstGeom prst="rect">
            <a:avLst/>
          </a:prstGeom>
        </p:spPr>
      </p:pic>
      <p:sp>
        <p:nvSpPr>
          <p:cNvPr id="22" name="TextBox 21">
            <a:extLst>
              <a:ext uri="{FF2B5EF4-FFF2-40B4-BE49-F238E27FC236}">
                <a16:creationId xmlns:a16="http://schemas.microsoft.com/office/drawing/2014/main" id="{55E6628D-EEEC-E54B-9633-14183BBF2D4F}"/>
              </a:ext>
            </a:extLst>
          </p:cNvPr>
          <p:cNvSpPr txBox="1"/>
          <p:nvPr/>
        </p:nvSpPr>
        <p:spPr>
          <a:xfrm rot="16200000">
            <a:off x="980936" y="2450117"/>
            <a:ext cx="622286" cy="369332"/>
          </a:xfrm>
          <a:prstGeom prst="rect">
            <a:avLst/>
          </a:prstGeom>
          <a:noFill/>
        </p:spPr>
        <p:txBody>
          <a:bodyPr wrap="none" rtlCol="0">
            <a:spAutoFit/>
          </a:bodyPr>
          <a:lstStyle/>
          <a:p>
            <a:r>
              <a:rPr lang="en-US" dirty="0"/>
              <a:t>L1S8</a:t>
            </a:r>
          </a:p>
        </p:txBody>
      </p:sp>
      <p:sp>
        <p:nvSpPr>
          <p:cNvPr id="30" name="Rectangle 29">
            <a:extLst>
              <a:ext uri="{FF2B5EF4-FFF2-40B4-BE49-F238E27FC236}">
                <a16:creationId xmlns:a16="http://schemas.microsoft.com/office/drawing/2014/main" id="{25607865-061E-4C4D-B0C0-97A65B26F6BE}"/>
              </a:ext>
            </a:extLst>
          </p:cNvPr>
          <p:cNvSpPr/>
          <p:nvPr/>
        </p:nvSpPr>
        <p:spPr>
          <a:xfrm rot="16200000">
            <a:off x="1350402" y="2391607"/>
            <a:ext cx="739305" cy="369332"/>
          </a:xfrm>
          <a:prstGeom prst="rect">
            <a:avLst/>
          </a:prstGeom>
        </p:spPr>
        <p:txBody>
          <a:bodyPr wrap="none">
            <a:spAutoFit/>
          </a:bodyPr>
          <a:lstStyle/>
          <a:p>
            <a:r>
              <a:rPr lang="en-US" dirty="0"/>
              <a:t>L1S57</a:t>
            </a:r>
          </a:p>
        </p:txBody>
      </p:sp>
      <p:sp>
        <p:nvSpPr>
          <p:cNvPr id="31" name="Rectangle 30">
            <a:extLst>
              <a:ext uri="{FF2B5EF4-FFF2-40B4-BE49-F238E27FC236}">
                <a16:creationId xmlns:a16="http://schemas.microsoft.com/office/drawing/2014/main" id="{DF7C27BE-60C1-D341-BC49-97D894E05BBF}"/>
              </a:ext>
            </a:extLst>
          </p:cNvPr>
          <p:cNvSpPr/>
          <p:nvPr/>
        </p:nvSpPr>
        <p:spPr>
          <a:xfrm rot="16200000">
            <a:off x="1839825" y="2418688"/>
            <a:ext cx="739305" cy="369332"/>
          </a:xfrm>
          <a:prstGeom prst="rect">
            <a:avLst/>
          </a:prstGeom>
        </p:spPr>
        <p:txBody>
          <a:bodyPr wrap="none">
            <a:spAutoFit/>
          </a:bodyPr>
          <a:lstStyle/>
          <a:p>
            <a:r>
              <a:rPr lang="en-US" dirty="0"/>
              <a:t>L1S76</a:t>
            </a:r>
          </a:p>
        </p:txBody>
      </p:sp>
      <p:sp>
        <p:nvSpPr>
          <p:cNvPr id="32" name="Rectangle 31">
            <a:extLst>
              <a:ext uri="{FF2B5EF4-FFF2-40B4-BE49-F238E27FC236}">
                <a16:creationId xmlns:a16="http://schemas.microsoft.com/office/drawing/2014/main" id="{B777E0FA-A6B5-404C-9C2A-225EDFD02391}"/>
              </a:ext>
            </a:extLst>
          </p:cNvPr>
          <p:cNvSpPr/>
          <p:nvPr/>
        </p:nvSpPr>
        <p:spPr>
          <a:xfrm rot="16200000">
            <a:off x="2239654" y="2418687"/>
            <a:ext cx="856325" cy="369332"/>
          </a:xfrm>
          <a:prstGeom prst="rect">
            <a:avLst/>
          </a:prstGeom>
        </p:spPr>
        <p:txBody>
          <a:bodyPr wrap="none">
            <a:spAutoFit/>
          </a:bodyPr>
          <a:lstStyle/>
          <a:p>
            <a:r>
              <a:rPr lang="en-US" dirty="0"/>
              <a:t>L1S105</a:t>
            </a:r>
          </a:p>
        </p:txBody>
      </p:sp>
      <p:sp>
        <p:nvSpPr>
          <p:cNvPr id="33" name="TextBox 32">
            <a:extLst>
              <a:ext uri="{FF2B5EF4-FFF2-40B4-BE49-F238E27FC236}">
                <a16:creationId xmlns:a16="http://schemas.microsoft.com/office/drawing/2014/main" id="{3D3F1085-1572-904F-93D4-4878532044F9}"/>
              </a:ext>
            </a:extLst>
          </p:cNvPr>
          <p:cNvSpPr txBox="1"/>
          <p:nvPr/>
        </p:nvSpPr>
        <p:spPr>
          <a:xfrm>
            <a:off x="9234963" y="2695191"/>
            <a:ext cx="622286" cy="369332"/>
          </a:xfrm>
          <a:prstGeom prst="rect">
            <a:avLst/>
          </a:prstGeom>
          <a:noFill/>
        </p:spPr>
        <p:txBody>
          <a:bodyPr wrap="none" rtlCol="0">
            <a:spAutoFit/>
          </a:bodyPr>
          <a:lstStyle/>
          <a:p>
            <a:r>
              <a:rPr lang="en-US" dirty="0"/>
              <a:t>L1S8</a:t>
            </a:r>
          </a:p>
        </p:txBody>
      </p:sp>
      <p:sp>
        <p:nvSpPr>
          <p:cNvPr id="34" name="Rectangle 33">
            <a:extLst>
              <a:ext uri="{FF2B5EF4-FFF2-40B4-BE49-F238E27FC236}">
                <a16:creationId xmlns:a16="http://schemas.microsoft.com/office/drawing/2014/main" id="{BC911CD0-CE3E-2641-BC10-282E2A79CC2C}"/>
              </a:ext>
            </a:extLst>
          </p:cNvPr>
          <p:cNvSpPr/>
          <p:nvPr/>
        </p:nvSpPr>
        <p:spPr>
          <a:xfrm>
            <a:off x="9234963" y="3230020"/>
            <a:ext cx="739305" cy="369332"/>
          </a:xfrm>
          <a:prstGeom prst="rect">
            <a:avLst/>
          </a:prstGeom>
        </p:spPr>
        <p:txBody>
          <a:bodyPr wrap="none">
            <a:spAutoFit/>
          </a:bodyPr>
          <a:lstStyle/>
          <a:p>
            <a:r>
              <a:rPr lang="en-US" dirty="0"/>
              <a:t>L1S57</a:t>
            </a:r>
          </a:p>
        </p:txBody>
      </p:sp>
      <p:sp>
        <p:nvSpPr>
          <p:cNvPr id="35" name="Rectangle 34">
            <a:extLst>
              <a:ext uri="{FF2B5EF4-FFF2-40B4-BE49-F238E27FC236}">
                <a16:creationId xmlns:a16="http://schemas.microsoft.com/office/drawing/2014/main" id="{6287C736-8FE1-D64E-8CB0-44C08A536BC8}"/>
              </a:ext>
            </a:extLst>
          </p:cNvPr>
          <p:cNvSpPr/>
          <p:nvPr/>
        </p:nvSpPr>
        <p:spPr>
          <a:xfrm>
            <a:off x="9234963" y="3698002"/>
            <a:ext cx="739305" cy="369332"/>
          </a:xfrm>
          <a:prstGeom prst="rect">
            <a:avLst/>
          </a:prstGeom>
        </p:spPr>
        <p:txBody>
          <a:bodyPr wrap="none">
            <a:spAutoFit/>
          </a:bodyPr>
          <a:lstStyle/>
          <a:p>
            <a:r>
              <a:rPr lang="en-US" dirty="0"/>
              <a:t>L1S76</a:t>
            </a:r>
          </a:p>
        </p:txBody>
      </p:sp>
      <p:sp>
        <p:nvSpPr>
          <p:cNvPr id="36" name="Rectangle 35">
            <a:extLst>
              <a:ext uri="{FF2B5EF4-FFF2-40B4-BE49-F238E27FC236}">
                <a16:creationId xmlns:a16="http://schemas.microsoft.com/office/drawing/2014/main" id="{CA1BEC1D-5929-0D4E-B574-696501665FBB}"/>
              </a:ext>
            </a:extLst>
          </p:cNvPr>
          <p:cNvSpPr/>
          <p:nvPr/>
        </p:nvSpPr>
        <p:spPr>
          <a:xfrm>
            <a:off x="9234963" y="4128529"/>
            <a:ext cx="856325" cy="369332"/>
          </a:xfrm>
          <a:prstGeom prst="rect">
            <a:avLst/>
          </a:prstGeom>
        </p:spPr>
        <p:txBody>
          <a:bodyPr wrap="none">
            <a:spAutoFit/>
          </a:bodyPr>
          <a:lstStyle/>
          <a:p>
            <a:r>
              <a:rPr lang="en-US" dirty="0"/>
              <a:t>L1S105</a:t>
            </a:r>
          </a:p>
        </p:txBody>
      </p:sp>
    </p:spTree>
    <p:extLst>
      <p:ext uri="{BB962C8B-B14F-4D97-AF65-F5344CB8AC3E}">
        <p14:creationId xmlns:p14="http://schemas.microsoft.com/office/powerpoint/2010/main" val="24405819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2"/>
          <p:cNvSpPr txBox="1"/>
          <p:nvPr/>
        </p:nvSpPr>
        <p:spPr>
          <a:xfrm>
            <a:off x="100133" y="1051000"/>
            <a:ext cx="3668800" cy="3980000"/>
          </a:xfrm>
          <a:prstGeom prst="rect">
            <a:avLst/>
          </a:prstGeom>
          <a:no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08" name="Google Shape;108;p22"/>
          <p:cNvSpPr/>
          <p:nvPr/>
        </p:nvSpPr>
        <p:spPr>
          <a:xfrm>
            <a:off x="100129" y="732600"/>
            <a:ext cx="24056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sequences.fastq(.gz)</a:t>
            </a:r>
            <a:endParaRPr sz="1333" b="1">
              <a:latin typeface="Courier New"/>
              <a:ea typeface="Courier New"/>
              <a:cs typeface="Courier New"/>
              <a:sym typeface="Courier New"/>
            </a:endParaRPr>
          </a:p>
        </p:txBody>
      </p:sp>
      <p:grpSp>
        <p:nvGrpSpPr>
          <p:cNvPr id="109" name="Google Shape;109;p22"/>
          <p:cNvGrpSpPr/>
          <p:nvPr/>
        </p:nvGrpSpPr>
        <p:grpSpPr>
          <a:xfrm>
            <a:off x="597400" y="1393467"/>
            <a:ext cx="2262675" cy="3515151"/>
            <a:chOff x="7241738" y="2055738"/>
            <a:chExt cx="2698800" cy="2796609"/>
          </a:xfrm>
        </p:grpSpPr>
        <p:sp>
          <p:nvSpPr>
            <p:cNvPr id="110" name="Google Shape;110;p22"/>
            <p:cNvSpPr txBox="1"/>
            <p:nvPr/>
          </p:nvSpPr>
          <p:spPr>
            <a:xfrm>
              <a:off x="7241738" y="2294546"/>
              <a:ext cx="2698800" cy="255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AAGAGAT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solidFill>
                    <a:srgbClr val="000000"/>
                  </a:solidFill>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ACAGCAG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bbbbbbb</a:t>
              </a:r>
              <a:endParaRPr sz="800">
                <a:highlight>
                  <a:srgbClr val="E6B8AF"/>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ACAGCTA</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bbbbbbb</a:t>
              </a:r>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11" name="Google Shape;111;p22"/>
            <p:cNvSpPr/>
            <p:nvPr/>
          </p:nvSpPr>
          <p:spPr>
            <a:xfrm>
              <a:off x="7241738" y="2055738"/>
              <a:ext cx="2698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barcodes.fastq(.gz)</a:t>
              </a:r>
              <a:endParaRPr sz="1333" b="1">
                <a:latin typeface="Courier New"/>
                <a:ea typeface="Courier New"/>
                <a:cs typeface="Courier New"/>
                <a:sym typeface="Courier New"/>
              </a:endParaRPr>
            </a:p>
          </p:txBody>
        </p:sp>
      </p:grpSp>
      <p:grpSp>
        <p:nvGrpSpPr>
          <p:cNvPr id="112" name="Google Shape;112;p22"/>
          <p:cNvGrpSpPr/>
          <p:nvPr/>
        </p:nvGrpSpPr>
        <p:grpSpPr>
          <a:xfrm>
            <a:off x="4034901" y="1046167"/>
            <a:ext cx="2858505" cy="2566693"/>
            <a:chOff x="252025" y="1177678"/>
            <a:chExt cx="3526116" cy="2586697"/>
          </a:xfrm>
        </p:grpSpPr>
        <p:grpSp>
          <p:nvGrpSpPr>
            <p:cNvPr id="113" name="Google Shape;113;p22"/>
            <p:cNvGrpSpPr/>
            <p:nvPr/>
          </p:nvGrpSpPr>
          <p:grpSpPr>
            <a:xfrm>
              <a:off x="252025" y="1177678"/>
              <a:ext cx="2897207" cy="2586681"/>
              <a:chOff x="5371000" y="1248653"/>
              <a:chExt cx="2897207" cy="2586681"/>
            </a:xfrm>
          </p:grpSpPr>
          <p:sp>
            <p:nvSpPr>
              <p:cNvPr id="114" name="Google Shape;114;p22"/>
              <p:cNvSpPr txBox="1"/>
              <p:nvPr/>
            </p:nvSpPr>
            <p:spPr>
              <a:xfrm>
                <a:off x="5371000" y="1487534"/>
                <a:ext cx="2895600" cy="234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15" name="Google Shape;115;p22"/>
              <p:cNvSpPr/>
              <p:nvPr/>
            </p:nvSpPr>
            <p:spPr>
              <a:xfrm>
                <a:off x="5372607" y="1248653"/>
                <a:ext cx="28956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4ac2.fastq(.gz)</a:t>
                </a:r>
                <a:endParaRPr sz="933">
                  <a:latin typeface="Courier New"/>
                  <a:ea typeface="Courier New"/>
                  <a:cs typeface="Courier New"/>
                  <a:sym typeface="Courier New"/>
                </a:endParaRPr>
              </a:p>
            </p:txBody>
          </p:sp>
        </p:grpSp>
        <p:grpSp>
          <p:nvGrpSpPr>
            <p:cNvPr id="116" name="Google Shape;116;p22"/>
            <p:cNvGrpSpPr/>
            <p:nvPr/>
          </p:nvGrpSpPr>
          <p:grpSpPr>
            <a:xfrm>
              <a:off x="606343" y="1449883"/>
              <a:ext cx="2733403" cy="1912281"/>
              <a:chOff x="5370993" y="1248656"/>
              <a:chExt cx="2733403" cy="1912281"/>
            </a:xfrm>
          </p:grpSpPr>
          <p:sp>
            <p:nvSpPr>
              <p:cNvPr id="117" name="Google Shape;117;p22"/>
              <p:cNvSpPr txBox="1"/>
              <p:nvPr/>
            </p:nvSpPr>
            <p:spPr>
              <a:xfrm>
                <a:off x="5370993" y="1487536"/>
                <a:ext cx="27318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p:txBody>
          </p:sp>
          <p:sp>
            <p:nvSpPr>
              <p:cNvPr id="118" name="Google Shape;118;p22"/>
              <p:cNvSpPr/>
              <p:nvPr/>
            </p:nvSpPr>
            <p:spPr>
              <a:xfrm>
                <a:off x="5372596" y="1248656"/>
                <a:ext cx="2731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e375.fastq(.gz)</a:t>
                </a:r>
                <a:endParaRPr sz="933">
                  <a:latin typeface="Courier New"/>
                  <a:ea typeface="Courier New"/>
                  <a:cs typeface="Courier New"/>
                  <a:sym typeface="Courier New"/>
                </a:endParaRPr>
              </a:p>
            </p:txBody>
          </p:sp>
        </p:grpSp>
        <p:grpSp>
          <p:nvGrpSpPr>
            <p:cNvPr id="119" name="Google Shape;119;p22"/>
            <p:cNvGrpSpPr/>
            <p:nvPr/>
          </p:nvGrpSpPr>
          <p:grpSpPr>
            <a:xfrm>
              <a:off x="964237" y="1734518"/>
              <a:ext cx="2624804" cy="1912281"/>
              <a:chOff x="5370987" y="1248673"/>
              <a:chExt cx="2624804" cy="1912281"/>
            </a:xfrm>
          </p:grpSpPr>
          <p:sp>
            <p:nvSpPr>
              <p:cNvPr id="120" name="Google Shape;120;p22"/>
              <p:cNvSpPr txBox="1"/>
              <p:nvPr/>
            </p:nvSpPr>
            <p:spPr>
              <a:xfrm>
                <a:off x="5370987" y="1487554"/>
                <a:ext cx="26232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21" name="Google Shape;121;p22"/>
              <p:cNvSpPr/>
              <p:nvPr/>
            </p:nvSpPr>
            <p:spPr>
              <a:xfrm>
                <a:off x="5372591" y="1248673"/>
                <a:ext cx="26232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4gd8.fastq(.gz)</a:t>
                </a:r>
                <a:endParaRPr sz="933">
                  <a:latin typeface="Courier New"/>
                  <a:ea typeface="Courier New"/>
                  <a:cs typeface="Courier New"/>
                  <a:sym typeface="Courier New"/>
                </a:endParaRPr>
              </a:p>
            </p:txBody>
          </p:sp>
        </p:grpSp>
        <p:grpSp>
          <p:nvGrpSpPr>
            <p:cNvPr id="122" name="Google Shape;122;p22"/>
            <p:cNvGrpSpPr/>
            <p:nvPr/>
          </p:nvGrpSpPr>
          <p:grpSpPr>
            <a:xfrm>
              <a:off x="1334797" y="2011661"/>
              <a:ext cx="2443345" cy="1752714"/>
              <a:chOff x="5370980" y="1248646"/>
              <a:chExt cx="2443345" cy="1752714"/>
            </a:xfrm>
          </p:grpSpPr>
          <p:sp>
            <p:nvSpPr>
              <p:cNvPr id="123" name="Google Shape;123;p22"/>
              <p:cNvSpPr txBox="1"/>
              <p:nvPr/>
            </p:nvSpPr>
            <p:spPr>
              <a:xfrm>
                <a:off x="5370980" y="1487560"/>
                <a:ext cx="2441700" cy="1513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24" name="Google Shape;124;p22"/>
              <p:cNvSpPr/>
              <p:nvPr/>
            </p:nvSpPr>
            <p:spPr>
              <a:xfrm>
                <a:off x="5372624" y="1248646"/>
                <a:ext cx="24417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9872.fastq(.gz)</a:t>
                </a:r>
                <a:endParaRPr sz="933">
                  <a:latin typeface="Courier New"/>
                  <a:ea typeface="Courier New"/>
                  <a:cs typeface="Courier New"/>
                  <a:sym typeface="Courier New"/>
                </a:endParaRPr>
              </a:p>
            </p:txBody>
          </p:sp>
        </p:grpSp>
      </p:grpSp>
      <p:sp>
        <p:nvSpPr>
          <p:cNvPr id="125" name="Google Shape;125;p22"/>
          <p:cNvSpPr/>
          <p:nvPr/>
        </p:nvSpPr>
        <p:spPr>
          <a:xfrm>
            <a:off x="4034900" y="732600"/>
            <a:ext cx="34964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SampleData[SequencesWithQuality]</a:t>
            </a:r>
            <a:endParaRPr sz="1333" b="1">
              <a:latin typeface="Courier New"/>
              <a:ea typeface="Courier New"/>
              <a:cs typeface="Courier New"/>
              <a:sym typeface="Courier New"/>
            </a:endParaRPr>
          </a:p>
        </p:txBody>
      </p:sp>
      <p:sp>
        <p:nvSpPr>
          <p:cNvPr id="127" name="Google Shape;127;p22"/>
          <p:cNvSpPr txBox="1"/>
          <p:nvPr/>
        </p:nvSpPr>
        <p:spPr>
          <a:xfrm>
            <a:off x="4093467" y="227800"/>
            <a:ext cx="3121600" cy="504800"/>
          </a:xfrm>
          <a:prstGeom prst="rect">
            <a:avLst/>
          </a:prstGeom>
          <a:noFill/>
          <a:ln>
            <a:noFill/>
          </a:ln>
        </p:spPr>
        <p:txBody>
          <a:bodyPr spcFirstLastPara="1" wrap="square" lIns="121900" tIns="121900" rIns="121900" bIns="121900" anchor="t" anchorCtr="0">
            <a:noAutofit/>
          </a:bodyPr>
          <a:lstStyle/>
          <a:p>
            <a:pPr algn="ctr"/>
            <a:r>
              <a:rPr lang="en-US" dirty="0"/>
              <a:t>D</a:t>
            </a:r>
            <a:r>
              <a:rPr lang="en" dirty="0" err="1"/>
              <a:t>emultiplexed</a:t>
            </a:r>
            <a:r>
              <a:rPr lang="en" dirty="0"/>
              <a:t> </a:t>
            </a:r>
            <a:r>
              <a:rPr lang="en" dirty="0" err="1"/>
              <a:t>fasta</a:t>
            </a:r>
            <a:r>
              <a:rPr lang="en" dirty="0"/>
              <a:t> file</a:t>
            </a:r>
            <a:endParaRPr dirty="0"/>
          </a:p>
          <a:p>
            <a:pPr algn="ctr"/>
            <a:endParaRPr dirty="0"/>
          </a:p>
          <a:p>
            <a:pPr algn="ctr"/>
            <a:endParaRPr dirty="0"/>
          </a:p>
        </p:txBody>
      </p:sp>
      <p:cxnSp>
        <p:nvCxnSpPr>
          <p:cNvPr id="129" name="Google Shape;129;p22"/>
          <p:cNvCxnSpPr/>
          <p:nvPr/>
        </p:nvCxnSpPr>
        <p:spPr>
          <a:xfrm rot="10800000" flipH="1">
            <a:off x="2763565" y="502451"/>
            <a:ext cx="1112000" cy="2400"/>
          </a:xfrm>
          <a:prstGeom prst="straightConnector1">
            <a:avLst/>
          </a:prstGeom>
          <a:noFill/>
          <a:ln w="19050" cap="flat" cmpd="sng">
            <a:solidFill>
              <a:schemeClr val="dk2"/>
            </a:solidFill>
            <a:prstDash val="solid"/>
            <a:round/>
            <a:headEnd type="none" w="med" len="med"/>
            <a:tailEnd type="triangle" w="med" len="med"/>
          </a:ln>
        </p:spPr>
      </p:cxnSp>
      <p:sp>
        <p:nvSpPr>
          <p:cNvPr id="130" name="Google Shape;130;p22"/>
          <p:cNvSpPr/>
          <p:nvPr/>
        </p:nvSpPr>
        <p:spPr>
          <a:xfrm>
            <a:off x="1260033" y="2009633"/>
            <a:ext cx="2508800" cy="318400"/>
          </a:xfrm>
          <a:prstGeom prst="rect">
            <a:avLst/>
          </a:prstGeom>
          <a:solidFill>
            <a:srgbClr val="EEEEEE"/>
          </a:solidFill>
          <a:ln w="38100"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sample-metadata.tsv</a:t>
            </a:r>
            <a:endParaRPr sz="1333" b="1">
              <a:latin typeface="Courier New"/>
              <a:ea typeface="Courier New"/>
              <a:cs typeface="Courier New"/>
              <a:sym typeface="Courier New"/>
            </a:endParaRPr>
          </a:p>
        </p:txBody>
      </p:sp>
      <p:graphicFrame>
        <p:nvGraphicFramePr>
          <p:cNvPr id="131" name="Google Shape;131;p22"/>
          <p:cNvGraphicFramePr/>
          <p:nvPr/>
        </p:nvGraphicFramePr>
        <p:xfrm>
          <a:off x="1260033" y="2325207"/>
          <a:ext cx="2508867" cy="2571412"/>
        </p:xfrm>
        <a:graphic>
          <a:graphicData uri="http://schemas.openxmlformats.org/drawingml/2006/table">
            <a:tbl>
              <a:tblPr>
                <a:noFill/>
              </a:tblPr>
              <a:tblGrid>
                <a:gridCol w="913267">
                  <a:extLst>
                    <a:ext uri="{9D8B030D-6E8A-4147-A177-3AD203B41FA5}">
                      <a16:colId xmlns:a16="http://schemas.microsoft.com/office/drawing/2014/main" val="20000"/>
                    </a:ext>
                  </a:extLst>
                </a:gridCol>
                <a:gridCol w="1595600">
                  <a:extLst>
                    <a:ext uri="{9D8B030D-6E8A-4147-A177-3AD203B41FA5}">
                      <a16:colId xmlns:a16="http://schemas.microsoft.com/office/drawing/2014/main" val="20001"/>
                    </a:ext>
                  </a:extLst>
                </a:gridCol>
              </a:tblGrid>
              <a:tr h="488333">
                <a:tc>
                  <a:txBody>
                    <a:bodyPr/>
                    <a:lstStyle/>
                    <a:p>
                      <a:pPr marL="0" lvl="0" indent="0" algn="l" rtl="0">
                        <a:spcBef>
                          <a:spcPts val="0"/>
                        </a:spcBef>
                        <a:spcAft>
                          <a:spcPts val="0"/>
                        </a:spcAft>
                        <a:buNone/>
                      </a:pPr>
                      <a:r>
                        <a:rPr lang="en" sz="1100">
                          <a:highlight>
                            <a:srgbClr val="FFFFFF"/>
                          </a:highlight>
                          <a:latin typeface="Courier New"/>
                          <a:ea typeface="Courier New"/>
                          <a:cs typeface="Courier New"/>
                          <a:sym typeface="Courier New"/>
                        </a:rPr>
                        <a:t>SampleID</a:t>
                      </a:r>
                      <a:endParaRPr sz="1100">
                        <a:highlight>
                          <a:srgbClr val="FFFFFF"/>
                        </a:highlight>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BarcodeSequence</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88333">
                <a:tc>
                  <a:txBody>
                    <a:bodyPr/>
                    <a:lstStyle/>
                    <a:p>
                      <a:pPr marL="0" lvl="0" indent="0" algn="l" rtl="0">
                        <a:spcBef>
                          <a:spcPts val="0"/>
                        </a:spcBef>
                        <a:spcAft>
                          <a:spcPts val="0"/>
                        </a:spcAft>
                        <a:buNone/>
                      </a:pPr>
                      <a:r>
                        <a:rPr lang="en" sz="1100" dirty="0">
                          <a:latin typeface="Courier New"/>
                          <a:ea typeface="Courier New"/>
                          <a:cs typeface="Courier New"/>
                          <a:sym typeface="Courier New"/>
                        </a:rPr>
                        <a:t>4ac2</a:t>
                      </a:r>
                      <a:endParaRPr sz="1100" dirty="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AACGCAC</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488333">
                <a:tc>
                  <a:txBody>
                    <a:bodyPr/>
                    <a:lstStyle/>
                    <a:p>
                      <a:pPr marL="0" lvl="0" indent="0" algn="l" rtl="0">
                        <a:spcBef>
                          <a:spcPts val="0"/>
                        </a:spcBef>
                        <a:spcAft>
                          <a:spcPts val="0"/>
                        </a:spcAft>
                        <a:buNone/>
                      </a:pPr>
                      <a:r>
                        <a:rPr lang="en" sz="1100">
                          <a:latin typeface="Courier New"/>
                          <a:ea typeface="Courier New"/>
                          <a:cs typeface="Courier New"/>
                          <a:sym typeface="Courier New"/>
                        </a:rPr>
                        <a:t>e375</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AAGAGAT</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4gd8</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ACAGCAG</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extLst>
                  <a:ext uri="{0D108BD9-81ED-4DB2-BD59-A6C34878D82A}">
                    <a16:rowId xmlns:a16="http://schemas.microsoft.com/office/drawing/2014/main" val="10003"/>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9872</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1100" dirty="0">
                          <a:latin typeface="Courier New"/>
                          <a:ea typeface="Courier New"/>
                          <a:cs typeface="Courier New"/>
                          <a:sym typeface="Courier New"/>
                        </a:rPr>
                        <a:t>ACAGCTA</a:t>
                      </a:r>
                      <a:endParaRPr sz="1100" dirty="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extLst>
                  <a:ext uri="{0D108BD9-81ED-4DB2-BD59-A6C34878D82A}">
                    <a16:rowId xmlns:a16="http://schemas.microsoft.com/office/drawing/2014/main" val="10004"/>
                  </a:ext>
                </a:extLst>
              </a:tr>
            </a:tbl>
          </a:graphicData>
        </a:graphic>
      </p:graphicFrame>
      <p:sp>
        <p:nvSpPr>
          <p:cNvPr id="26" name="Google Shape;99;p21">
            <a:extLst>
              <a:ext uri="{FF2B5EF4-FFF2-40B4-BE49-F238E27FC236}">
                <a16:creationId xmlns:a16="http://schemas.microsoft.com/office/drawing/2014/main" id="{76FB54D7-DF9D-4141-A36F-D04229562F20}"/>
              </a:ext>
            </a:extLst>
          </p:cNvPr>
          <p:cNvSpPr txBox="1"/>
          <p:nvPr/>
        </p:nvSpPr>
        <p:spPr>
          <a:xfrm>
            <a:off x="-114710" y="159400"/>
            <a:ext cx="3093556" cy="732400"/>
          </a:xfrm>
          <a:prstGeom prst="rect">
            <a:avLst/>
          </a:prstGeom>
          <a:noFill/>
          <a:ln>
            <a:noFill/>
          </a:ln>
        </p:spPr>
        <p:txBody>
          <a:bodyPr spcFirstLastPara="1" wrap="square" lIns="121900" tIns="121900" rIns="121900" bIns="121900" anchor="t" anchorCtr="0">
            <a:noAutofit/>
          </a:bodyPr>
          <a:lstStyle/>
          <a:p>
            <a:pPr algn="ctr"/>
            <a:r>
              <a:rPr lang="en-US" dirty="0"/>
              <a:t>Import data</a:t>
            </a:r>
            <a:endParaRPr dirty="0"/>
          </a:p>
          <a:p>
            <a:pPr algn="ctr"/>
            <a:endParaRPr dirty="0"/>
          </a:p>
          <a:p>
            <a:pPr algn="ctr"/>
            <a:endParaRPr dirty="0"/>
          </a:p>
        </p:txBody>
      </p:sp>
    </p:spTree>
    <p:extLst>
      <p:ext uri="{BB962C8B-B14F-4D97-AF65-F5344CB8AC3E}">
        <p14:creationId xmlns:p14="http://schemas.microsoft.com/office/powerpoint/2010/main" val="1807135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ransport, wheel&#10;&#10;Description automatically generated">
            <a:extLst>
              <a:ext uri="{FF2B5EF4-FFF2-40B4-BE49-F238E27FC236}">
                <a16:creationId xmlns:a16="http://schemas.microsoft.com/office/drawing/2014/main" id="{B5F6808A-007A-8948-6E11-40C592547686}"/>
              </a:ext>
            </a:extLst>
          </p:cNvPr>
          <p:cNvPicPr>
            <a:picLocks noChangeAspect="1"/>
          </p:cNvPicPr>
          <p:nvPr/>
        </p:nvPicPr>
        <p:blipFill>
          <a:blip r:embed="rId3"/>
          <a:stretch>
            <a:fillRect/>
          </a:stretch>
        </p:blipFill>
        <p:spPr>
          <a:xfrm>
            <a:off x="2111856" y="5357555"/>
            <a:ext cx="1163753" cy="1163753"/>
          </a:xfrm>
          <a:prstGeom prst="rect">
            <a:avLst/>
          </a:prstGeom>
        </p:spPr>
      </p:pic>
      <p:sp>
        <p:nvSpPr>
          <p:cNvPr id="3" name="Google Shape;158;g212e82e26e5_4_25">
            <a:extLst>
              <a:ext uri="{FF2B5EF4-FFF2-40B4-BE49-F238E27FC236}">
                <a16:creationId xmlns:a16="http://schemas.microsoft.com/office/drawing/2014/main" id="{D0029BC6-11E9-9477-FE81-019544E5E059}"/>
              </a:ext>
            </a:extLst>
          </p:cNvPr>
          <p:cNvSpPr txBox="1">
            <a:spLocks/>
          </p:cNvSpPr>
          <p:nvPr/>
        </p:nvSpPr>
        <p:spPr>
          <a:xfrm>
            <a:off x="0" y="123137"/>
            <a:ext cx="12192000" cy="738633"/>
          </a:xfrm>
          <a:prstGeom prst="rect">
            <a:avLst/>
          </a:prstGeom>
          <a:noFill/>
          <a:ln>
            <a:noFill/>
          </a:ln>
        </p:spPr>
        <p:txBody>
          <a:bodyPr spcFirstLastPara="1" vert="horz" wrap="square" lIns="91425" tIns="91425" rIns="91425" bIns="91425" rtlCol="0" anchor="b"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Bef>
                <a:spcPts val="0"/>
              </a:spcBef>
              <a:buClr>
                <a:schemeClr val="dk2"/>
              </a:buClr>
              <a:buSzPts val="5400"/>
              <a:buFont typeface="Arial"/>
              <a:buNone/>
            </a:pPr>
            <a:r>
              <a:rPr lang="en-US" sz="4000" spc="300" dirty="0">
                <a:solidFill>
                  <a:schemeClr val="accent6">
                    <a:lumMod val="50000"/>
                  </a:schemeClr>
                </a:solidFill>
                <a:latin typeface="Helvetica Light" panose="020B0403020202020204" pitchFamily="34" charset="0"/>
                <a:cs typeface="Arial" panose="020B0604020202020204" pitchFamily="34" charset="0"/>
              </a:rPr>
              <a:t>CSU microbiome momentum</a:t>
            </a:r>
          </a:p>
        </p:txBody>
      </p:sp>
      <p:sp>
        <p:nvSpPr>
          <p:cNvPr id="6" name="Rectangle 5">
            <a:extLst>
              <a:ext uri="{FF2B5EF4-FFF2-40B4-BE49-F238E27FC236}">
                <a16:creationId xmlns:a16="http://schemas.microsoft.com/office/drawing/2014/main" id="{4445B0C3-441E-AF33-A22E-E26F9651B817}"/>
              </a:ext>
            </a:extLst>
          </p:cNvPr>
          <p:cNvSpPr/>
          <p:nvPr/>
        </p:nvSpPr>
        <p:spPr>
          <a:xfrm>
            <a:off x="-185351" y="5263978"/>
            <a:ext cx="500746" cy="14333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D62301B-F2EA-D0CB-36A4-F8210C7549A8}"/>
              </a:ext>
            </a:extLst>
          </p:cNvPr>
          <p:cNvSpPr/>
          <p:nvPr/>
        </p:nvSpPr>
        <p:spPr>
          <a:xfrm>
            <a:off x="6670634" y="3074276"/>
            <a:ext cx="372249" cy="1024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538E59D-70FA-8A50-0013-2FAD07C06346}"/>
              </a:ext>
            </a:extLst>
          </p:cNvPr>
          <p:cNvSpPr/>
          <p:nvPr/>
        </p:nvSpPr>
        <p:spPr>
          <a:xfrm>
            <a:off x="2283988" y="3586655"/>
            <a:ext cx="888701" cy="69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F5BB474-00E4-CC35-2B09-550B1F3B9236}"/>
              </a:ext>
            </a:extLst>
          </p:cNvPr>
          <p:cNvSpPr/>
          <p:nvPr/>
        </p:nvSpPr>
        <p:spPr>
          <a:xfrm>
            <a:off x="6670634" y="3074276"/>
            <a:ext cx="372249" cy="6664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6612E4C-B384-A9B1-D6AC-DF8772EDE75B}"/>
              </a:ext>
            </a:extLst>
          </p:cNvPr>
          <p:cNvSpPr txBox="1"/>
          <p:nvPr/>
        </p:nvSpPr>
        <p:spPr>
          <a:xfrm>
            <a:off x="7238395" y="5367761"/>
            <a:ext cx="4813542" cy="1200329"/>
          </a:xfrm>
          <a:prstGeom prst="rect">
            <a:avLst/>
          </a:prstGeom>
          <a:noFill/>
        </p:spPr>
        <p:txBody>
          <a:bodyPr wrap="square" rtlCol="0">
            <a:spAutoFit/>
          </a:bodyPr>
          <a:lstStyle/>
          <a:p>
            <a:endParaRPr lang="en-US" sz="2400" spc="300" dirty="0">
              <a:latin typeface="Arial" panose="020B0604020202020204" pitchFamily="34" charset="0"/>
              <a:cs typeface="Arial" panose="020B0604020202020204" pitchFamily="34" charset="0"/>
            </a:endParaRPr>
          </a:p>
          <a:p>
            <a:r>
              <a:rPr lang="en-US" sz="2400" spc="300" dirty="0">
                <a:latin typeface="Arial" panose="020B0604020202020204" pitchFamily="34" charset="0"/>
                <a:cs typeface="Arial" panose="020B0604020202020204" pitchFamily="34" charset="0"/>
              </a:rPr>
              <a:t>capitalized on industry and federal investment </a:t>
            </a:r>
          </a:p>
        </p:txBody>
      </p:sp>
      <p:sp>
        <p:nvSpPr>
          <p:cNvPr id="16" name="TextBox 15">
            <a:extLst>
              <a:ext uri="{FF2B5EF4-FFF2-40B4-BE49-F238E27FC236}">
                <a16:creationId xmlns:a16="http://schemas.microsoft.com/office/drawing/2014/main" id="{ED8932BA-FAEC-5522-96A9-8DB7273F4CE0}"/>
              </a:ext>
            </a:extLst>
          </p:cNvPr>
          <p:cNvSpPr txBox="1"/>
          <p:nvPr/>
        </p:nvSpPr>
        <p:spPr>
          <a:xfrm>
            <a:off x="7238395" y="1346587"/>
            <a:ext cx="4725158" cy="830997"/>
          </a:xfrm>
          <a:prstGeom prst="rect">
            <a:avLst/>
          </a:prstGeom>
          <a:noFill/>
        </p:spPr>
        <p:txBody>
          <a:bodyPr wrap="square" rtlCol="0">
            <a:spAutoFit/>
          </a:bodyPr>
          <a:lstStyle/>
          <a:p>
            <a:r>
              <a:rPr lang="en-US" sz="2400" spc="300" dirty="0">
                <a:latin typeface="Arial" panose="020B0604020202020204" pitchFamily="34" charset="0"/>
                <a:cs typeface="Arial" panose="020B0604020202020204" pitchFamily="34" charset="0"/>
              </a:rPr>
              <a:t>Created the Front Range Microbiome symposium</a:t>
            </a:r>
          </a:p>
        </p:txBody>
      </p:sp>
      <p:sp>
        <p:nvSpPr>
          <p:cNvPr id="17" name="TextBox 16">
            <a:extLst>
              <a:ext uri="{FF2B5EF4-FFF2-40B4-BE49-F238E27FC236}">
                <a16:creationId xmlns:a16="http://schemas.microsoft.com/office/drawing/2014/main" id="{9E4AFA8B-2581-83EF-C50C-856DA3983660}"/>
              </a:ext>
            </a:extLst>
          </p:cNvPr>
          <p:cNvSpPr txBox="1"/>
          <p:nvPr/>
        </p:nvSpPr>
        <p:spPr>
          <a:xfrm>
            <a:off x="7238395" y="3140562"/>
            <a:ext cx="4725159" cy="1200329"/>
          </a:xfrm>
          <a:prstGeom prst="rect">
            <a:avLst/>
          </a:prstGeom>
          <a:noFill/>
        </p:spPr>
        <p:txBody>
          <a:bodyPr wrap="square" rtlCol="0">
            <a:spAutoFit/>
          </a:bodyPr>
          <a:lstStyle/>
          <a:p>
            <a:r>
              <a:rPr lang="en-US" sz="2400" spc="300" dirty="0">
                <a:latin typeface="Arial" panose="020B0604020202020204" pitchFamily="34" charset="0"/>
                <a:cs typeface="Arial" panose="020B0604020202020204" pitchFamily="34" charset="0"/>
              </a:rPr>
              <a:t>Implemented a graduate degree certificate with an engaged grad community</a:t>
            </a:r>
          </a:p>
        </p:txBody>
      </p:sp>
      <p:pic>
        <p:nvPicPr>
          <p:cNvPr id="18" name="Picture 17">
            <a:extLst>
              <a:ext uri="{FF2B5EF4-FFF2-40B4-BE49-F238E27FC236}">
                <a16:creationId xmlns:a16="http://schemas.microsoft.com/office/drawing/2014/main" id="{C5856FA5-ADDE-1DA3-8D3B-DCF7B7684BDF}"/>
              </a:ext>
            </a:extLst>
          </p:cNvPr>
          <p:cNvPicPr>
            <a:picLocks noChangeAspect="1"/>
          </p:cNvPicPr>
          <p:nvPr/>
        </p:nvPicPr>
        <p:blipFill rotWithShape="1">
          <a:blip r:embed="rId4"/>
          <a:srcRect b="47259"/>
          <a:stretch/>
        </p:blipFill>
        <p:spPr>
          <a:xfrm>
            <a:off x="626985" y="2868042"/>
            <a:ext cx="5290536" cy="1913552"/>
          </a:xfrm>
          <a:prstGeom prst="rect">
            <a:avLst/>
          </a:prstGeom>
        </p:spPr>
      </p:pic>
      <p:pic>
        <p:nvPicPr>
          <p:cNvPr id="20" name="Picture 19">
            <a:extLst>
              <a:ext uri="{FF2B5EF4-FFF2-40B4-BE49-F238E27FC236}">
                <a16:creationId xmlns:a16="http://schemas.microsoft.com/office/drawing/2014/main" id="{210E55CB-830B-3DB0-837F-67FEBAD3FAC4}"/>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9000"/>
                    </a14:imgEffect>
                  </a14:imgLayer>
                </a14:imgProps>
              </a:ext>
            </a:extLst>
          </a:blip>
          <a:srcRect b="10545"/>
          <a:stretch/>
        </p:blipFill>
        <p:spPr>
          <a:xfrm>
            <a:off x="351950" y="1131600"/>
            <a:ext cx="3596844" cy="1537596"/>
          </a:xfrm>
          <a:prstGeom prst="rect">
            <a:avLst/>
          </a:prstGeom>
        </p:spPr>
      </p:pic>
      <p:pic>
        <p:nvPicPr>
          <p:cNvPr id="22" name="Picture 21">
            <a:extLst>
              <a:ext uri="{FF2B5EF4-FFF2-40B4-BE49-F238E27FC236}">
                <a16:creationId xmlns:a16="http://schemas.microsoft.com/office/drawing/2014/main" id="{4C4C51C7-ED8B-537B-C706-9CBA2582D2D8}"/>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29000"/>
                    </a14:imgEffect>
                  </a14:imgLayer>
                </a14:imgProps>
              </a:ext>
            </a:extLst>
          </a:blip>
          <a:stretch>
            <a:fillRect/>
          </a:stretch>
        </p:blipFill>
        <p:spPr>
          <a:xfrm>
            <a:off x="4261847" y="1139735"/>
            <a:ext cx="2067033" cy="1550275"/>
          </a:xfrm>
          <a:prstGeom prst="rect">
            <a:avLst/>
          </a:prstGeom>
        </p:spPr>
      </p:pic>
      <p:pic>
        <p:nvPicPr>
          <p:cNvPr id="26" name="Picture 25" descr="Text&#10;&#10;Description automatically generated">
            <a:extLst>
              <a:ext uri="{FF2B5EF4-FFF2-40B4-BE49-F238E27FC236}">
                <a16:creationId xmlns:a16="http://schemas.microsoft.com/office/drawing/2014/main" id="{280FE614-0687-B6E2-B4CC-F9983696DD49}"/>
              </a:ext>
            </a:extLst>
          </p:cNvPr>
          <p:cNvPicPr>
            <a:picLocks noChangeAspect="1"/>
          </p:cNvPicPr>
          <p:nvPr/>
        </p:nvPicPr>
        <p:blipFill>
          <a:blip r:embed="rId9"/>
          <a:stretch>
            <a:fillRect/>
          </a:stretch>
        </p:blipFill>
        <p:spPr>
          <a:xfrm>
            <a:off x="89747" y="5554840"/>
            <a:ext cx="979882" cy="619925"/>
          </a:xfrm>
          <a:prstGeom prst="rect">
            <a:avLst/>
          </a:prstGeom>
        </p:spPr>
      </p:pic>
      <p:pic>
        <p:nvPicPr>
          <p:cNvPr id="28" name="Picture 27" descr="A red and white sign&#10;&#10;Description automatically generated with medium confidence">
            <a:extLst>
              <a:ext uri="{FF2B5EF4-FFF2-40B4-BE49-F238E27FC236}">
                <a16:creationId xmlns:a16="http://schemas.microsoft.com/office/drawing/2014/main" id="{D7808068-1C89-E5DD-32B0-CCE01BDC8DAC}"/>
              </a:ext>
            </a:extLst>
          </p:cNvPr>
          <p:cNvPicPr>
            <a:picLocks noChangeAspect="1"/>
          </p:cNvPicPr>
          <p:nvPr/>
        </p:nvPicPr>
        <p:blipFill>
          <a:blip r:embed="rId10"/>
          <a:stretch>
            <a:fillRect/>
          </a:stretch>
        </p:blipFill>
        <p:spPr>
          <a:xfrm>
            <a:off x="140063" y="5114315"/>
            <a:ext cx="2106507" cy="390395"/>
          </a:xfrm>
          <a:prstGeom prst="rect">
            <a:avLst/>
          </a:prstGeom>
        </p:spPr>
      </p:pic>
      <p:pic>
        <p:nvPicPr>
          <p:cNvPr id="30" name="Picture 29" descr="Logo&#10;&#10;Description automatically generated">
            <a:extLst>
              <a:ext uri="{FF2B5EF4-FFF2-40B4-BE49-F238E27FC236}">
                <a16:creationId xmlns:a16="http://schemas.microsoft.com/office/drawing/2014/main" id="{D6D372BF-93CB-D5D5-4B1E-A9739D7272D7}"/>
              </a:ext>
            </a:extLst>
          </p:cNvPr>
          <p:cNvPicPr>
            <a:picLocks noChangeAspect="1"/>
          </p:cNvPicPr>
          <p:nvPr/>
        </p:nvPicPr>
        <p:blipFill>
          <a:blip r:embed="rId11"/>
          <a:stretch>
            <a:fillRect/>
          </a:stretch>
        </p:blipFill>
        <p:spPr>
          <a:xfrm>
            <a:off x="1240993" y="5487110"/>
            <a:ext cx="841171" cy="841171"/>
          </a:xfrm>
          <a:prstGeom prst="rect">
            <a:avLst/>
          </a:prstGeom>
        </p:spPr>
      </p:pic>
      <p:sp>
        <p:nvSpPr>
          <p:cNvPr id="32" name="TextBox 31">
            <a:extLst>
              <a:ext uri="{FF2B5EF4-FFF2-40B4-BE49-F238E27FC236}">
                <a16:creationId xmlns:a16="http://schemas.microsoft.com/office/drawing/2014/main" id="{1DFDEFBD-6605-7554-ABCD-8BA2A3CB13E2}"/>
              </a:ext>
            </a:extLst>
          </p:cNvPr>
          <p:cNvSpPr txBox="1"/>
          <p:nvPr/>
        </p:nvSpPr>
        <p:spPr>
          <a:xfrm>
            <a:off x="1877358" y="6521308"/>
            <a:ext cx="4453161" cy="369332"/>
          </a:xfrm>
          <a:prstGeom prst="rect">
            <a:avLst/>
          </a:prstGeom>
          <a:noFill/>
        </p:spPr>
        <p:txBody>
          <a:bodyPr wrap="square" rtlCol="0">
            <a:spAutoFit/>
          </a:bodyPr>
          <a:lstStyle/>
          <a:p>
            <a:r>
              <a:rPr lang="en-US" dirty="0">
                <a:solidFill>
                  <a:srgbClr val="0070C0"/>
                </a:solidFill>
                <a:latin typeface="Arial" panose="020B0604020202020204" pitchFamily="34" charset="0"/>
                <a:cs typeface="Arial" panose="020B0604020202020204" pitchFamily="34" charset="0"/>
              </a:rPr>
              <a:t>3 NSF Biological Integration Institutes!</a:t>
            </a:r>
          </a:p>
        </p:txBody>
      </p:sp>
      <p:pic>
        <p:nvPicPr>
          <p:cNvPr id="9" name="Picture 8" descr="A picture containing text, clipart&#10;&#10;Description automatically generated">
            <a:extLst>
              <a:ext uri="{FF2B5EF4-FFF2-40B4-BE49-F238E27FC236}">
                <a16:creationId xmlns:a16="http://schemas.microsoft.com/office/drawing/2014/main" id="{E8ABB664-92A8-40B6-F7F2-ED2AE1C29ABE}"/>
              </a:ext>
            </a:extLst>
          </p:cNvPr>
          <p:cNvPicPr>
            <a:picLocks noChangeAspect="1"/>
          </p:cNvPicPr>
          <p:nvPr/>
        </p:nvPicPr>
        <p:blipFill>
          <a:blip r:embed="rId12"/>
          <a:stretch>
            <a:fillRect/>
          </a:stretch>
        </p:blipFill>
        <p:spPr>
          <a:xfrm>
            <a:off x="65022" y="6310611"/>
            <a:ext cx="1422400" cy="333955"/>
          </a:xfrm>
          <a:prstGeom prst="rect">
            <a:avLst/>
          </a:prstGeom>
        </p:spPr>
      </p:pic>
      <p:pic>
        <p:nvPicPr>
          <p:cNvPr id="1026" name="Picture 2" descr="United States Department of Energy - Wikipedia">
            <a:extLst>
              <a:ext uri="{FF2B5EF4-FFF2-40B4-BE49-F238E27FC236}">
                <a16:creationId xmlns:a16="http://schemas.microsoft.com/office/drawing/2014/main" id="{DECE1477-49D8-DD31-8F2B-D63E42EAD32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309519" y="5554840"/>
            <a:ext cx="873966" cy="8739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ational Institute of Justice (DOJ - OJP)">
            <a:extLst>
              <a:ext uri="{FF2B5EF4-FFF2-40B4-BE49-F238E27FC236}">
                <a16:creationId xmlns:a16="http://schemas.microsoft.com/office/drawing/2014/main" id="{234819D7-403B-951A-98B0-8D5DBC5034C1}"/>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293360" y="5571665"/>
            <a:ext cx="885949" cy="88594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National Institutes of Health Police - Wikipedia">
            <a:extLst>
              <a:ext uri="{FF2B5EF4-FFF2-40B4-BE49-F238E27FC236}">
                <a16:creationId xmlns:a16="http://schemas.microsoft.com/office/drawing/2014/main" id="{67255C2A-3112-3611-323B-E875B9C3A7FF}"/>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5203942" y="5680137"/>
            <a:ext cx="952795" cy="841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78388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Shape 1238"/>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sz="3600" dirty="0"/>
              <a:t>What normally happens during sequencing?</a:t>
            </a:r>
            <a:endParaRPr sz="3600" dirty="0"/>
          </a:p>
        </p:txBody>
      </p:sp>
      <p:pic>
        <p:nvPicPr>
          <p:cNvPr id="1239" name="Shape 1239"/>
          <p:cNvPicPr preferRelativeResize="0"/>
          <p:nvPr/>
        </p:nvPicPr>
        <p:blipFill>
          <a:blip r:embed="rId3">
            <a:alphaModFix/>
          </a:blip>
          <a:stretch>
            <a:fillRect/>
          </a:stretch>
        </p:blipFill>
        <p:spPr>
          <a:xfrm>
            <a:off x="6178067" y="1520367"/>
            <a:ext cx="4294925" cy="5109267"/>
          </a:xfrm>
          <a:prstGeom prst="rect">
            <a:avLst/>
          </a:prstGeom>
          <a:noFill/>
          <a:ln>
            <a:noFill/>
          </a:ln>
        </p:spPr>
      </p:pic>
      <p:pic>
        <p:nvPicPr>
          <p:cNvPr id="1240" name="Shape 1240"/>
          <p:cNvPicPr preferRelativeResize="0"/>
          <p:nvPr/>
        </p:nvPicPr>
        <p:blipFill>
          <a:blip r:embed="rId4">
            <a:alphaModFix/>
          </a:blip>
          <a:stretch>
            <a:fillRect/>
          </a:stretch>
        </p:blipFill>
        <p:spPr>
          <a:xfrm>
            <a:off x="484367" y="1520366"/>
            <a:ext cx="4152900" cy="5109268"/>
          </a:xfrm>
          <a:prstGeom prst="rect">
            <a:avLst/>
          </a:prstGeom>
          <a:noFill/>
          <a:ln>
            <a:noFill/>
          </a:ln>
        </p:spPr>
      </p:pic>
      <p:cxnSp>
        <p:nvCxnSpPr>
          <p:cNvPr id="1241" name="Shape 1241"/>
          <p:cNvCxnSpPr>
            <a:stCxn id="1240" idx="3"/>
            <a:endCxn id="1239" idx="1"/>
          </p:cNvCxnSpPr>
          <p:nvPr/>
        </p:nvCxnSpPr>
        <p:spPr>
          <a:xfrm>
            <a:off x="4637267" y="4075000"/>
            <a:ext cx="1540800" cy="0"/>
          </a:xfrm>
          <a:prstGeom prst="straightConnector1">
            <a:avLst/>
          </a:prstGeom>
          <a:noFill/>
          <a:ln w="38100" cap="flat" cmpd="sng">
            <a:solidFill>
              <a:schemeClr val="dk2"/>
            </a:solidFill>
            <a:prstDash val="solid"/>
            <a:round/>
            <a:headEnd type="none" w="lg" len="lg"/>
            <a:tailEnd type="stealth" w="lg" len="lg"/>
          </a:ln>
        </p:spPr>
      </p:cxnSp>
    </p:spTree>
    <p:extLst>
      <p:ext uri="{BB962C8B-B14F-4D97-AF65-F5344CB8AC3E}">
        <p14:creationId xmlns:p14="http://schemas.microsoft.com/office/powerpoint/2010/main" val="524353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665BF-3DAE-D74D-BF95-5A474201F472}"/>
              </a:ext>
            </a:extLst>
          </p:cNvPr>
          <p:cNvSpPr>
            <a:spLocks noGrp="1"/>
          </p:cNvSpPr>
          <p:nvPr>
            <p:ph type="title"/>
          </p:nvPr>
        </p:nvSpPr>
        <p:spPr/>
        <p:txBody>
          <a:bodyPr>
            <a:normAutofit/>
          </a:bodyPr>
          <a:lstStyle/>
          <a:p>
            <a:pPr algn="ctr"/>
            <a:r>
              <a:rPr lang="en-US" sz="4000" dirty="0"/>
              <a:t>Feature table</a:t>
            </a:r>
          </a:p>
        </p:txBody>
      </p:sp>
      <p:graphicFrame>
        <p:nvGraphicFramePr>
          <p:cNvPr id="4" name="Content Placeholder 3">
            <a:extLst>
              <a:ext uri="{FF2B5EF4-FFF2-40B4-BE49-F238E27FC236}">
                <a16:creationId xmlns:a16="http://schemas.microsoft.com/office/drawing/2014/main" id="{1A789F26-6F4C-7E43-BC0C-71DA5A23143B}"/>
              </a:ext>
            </a:extLst>
          </p:cNvPr>
          <p:cNvGraphicFramePr>
            <a:graphicFrameLocks noGrp="1"/>
          </p:cNvGraphicFramePr>
          <p:nvPr>
            <p:ph idx="1"/>
          </p:nvPr>
        </p:nvGraphicFramePr>
        <p:xfrm>
          <a:off x="1054266" y="2606633"/>
          <a:ext cx="10083468" cy="3216650"/>
        </p:xfrm>
        <a:graphic>
          <a:graphicData uri="http://schemas.openxmlformats.org/drawingml/2006/table">
            <a:tbl>
              <a:tblPr/>
              <a:tblGrid>
                <a:gridCol w="1680578">
                  <a:extLst>
                    <a:ext uri="{9D8B030D-6E8A-4147-A177-3AD203B41FA5}">
                      <a16:colId xmlns:a16="http://schemas.microsoft.com/office/drawing/2014/main" val="3684332469"/>
                    </a:ext>
                  </a:extLst>
                </a:gridCol>
                <a:gridCol w="1680578">
                  <a:extLst>
                    <a:ext uri="{9D8B030D-6E8A-4147-A177-3AD203B41FA5}">
                      <a16:colId xmlns:a16="http://schemas.microsoft.com/office/drawing/2014/main" val="1260054375"/>
                    </a:ext>
                  </a:extLst>
                </a:gridCol>
                <a:gridCol w="1680578">
                  <a:extLst>
                    <a:ext uri="{9D8B030D-6E8A-4147-A177-3AD203B41FA5}">
                      <a16:colId xmlns:a16="http://schemas.microsoft.com/office/drawing/2014/main" val="3567330058"/>
                    </a:ext>
                  </a:extLst>
                </a:gridCol>
                <a:gridCol w="1680578">
                  <a:extLst>
                    <a:ext uri="{9D8B030D-6E8A-4147-A177-3AD203B41FA5}">
                      <a16:colId xmlns:a16="http://schemas.microsoft.com/office/drawing/2014/main" val="1616410394"/>
                    </a:ext>
                  </a:extLst>
                </a:gridCol>
                <a:gridCol w="1680578">
                  <a:extLst>
                    <a:ext uri="{9D8B030D-6E8A-4147-A177-3AD203B41FA5}">
                      <a16:colId xmlns:a16="http://schemas.microsoft.com/office/drawing/2014/main" val="3299651227"/>
                    </a:ext>
                  </a:extLst>
                </a:gridCol>
                <a:gridCol w="1680578">
                  <a:extLst>
                    <a:ext uri="{9D8B030D-6E8A-4147-A177-3AD203B41FA5}">
                      <a16:colId xmlns:a16="http://schemas.microsoft.com/office/drawing/2014/main" val="3774506654"/>
                    </a:ext>
                  </a:extLst>
                </a:gridCol>
              </a:tblGrid>
              <a:tr h="643330">
                <a:tc>
                  <a:txBody>
                    <a:bodyPr/>
                    <a:lstStyle/>
                    <a:p>
                      <a:pPr rtl="0" fontAlgn="t">
                        <a:spcBef>
                          <a:spcPts val="0"/>
                        </a:spcBef>
                        <a:spcAft>
                          <a:spcPts val="0"/>
                        </a:spcAft>
                      </a:pPr>
                      <a:r>
                        <a:rPr lang="en-US" sz="1800" b="1" i="0" u="none" strike="noStrike" dirty="0" err="1">
                          <a:solidFill>
                            <a:srgbClr val="000000"/>
                          </a:solidFill>
                          <a:effectLst/>
                          <a:latin typeface="+mn-lt"/>
                        </a:rPr>
                        <a:t>SampleID</a:t>
                      </a:r>
                      <a:endParaRPr lang="en-US" sz="1800" b="1" dirty="0">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t">
                        <a:spcBef>
                          <a:spcPts val="0"/>
                        </a:spcBef>
                        <a:spcAft>
                          <a:spcPts val="0"/>
                        </a:spcAft>
                      </a:pPr>
                      <a:r>
                        <a:rPr lang="en-US" sz="1800" b="1" i="0" u="none" strike="noStrike" dirty="0">
                          <a:solidFill>
                            <a:srgbClr val="000000"/>
                          </a:solidFill>
                          <a:effectLst/>
                          <a:latin typeface="+mn-lt"/>
                        </a:rPr>
                        <a:t>Feature #1</a:t>
                      </a:r>
                      <a:endParaRPr lang="en-US" sz="1800" b="1" dirty="0">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t">
                        <a:spcBef>
                          <a:spcPts val="0"/>
                        </a:spcBef>
                        <a:spcAft>
                          <a:spcPts val="0"/>
                        </a:spcAft>
                      </a:pPr>
                      <a:r>
                        <a:rPr lang="en-US" sz="1800" b="1" i="0" u="none" strike="noStrike" dirty="0">
                          <a:solidFill>
                            <a:srgbClr val="000000"/>
                          </a:solidFill>
                          <a:effectLst/>
                          <a:latin typeface="+mn-lt"/>
                        </a:rPr>
                        <a:t>Feature #2</a:t>
                      </a:r>
                      <a:endParaRPr lang="en-US" sz="1800" b="1" dirty="0">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t">
                        <a:spcBef>
                          <a:spcPts val="0"/>
                        </a:spcBef>
                        <a:spcAft>
                          <a:spcPts val="0"/>
                        </a:spcAft>
                      </a:pPr>
                      <a:r>
                        <a:rPr lang="en-US" sz="1800" b="1" i="0" u="none" strike="noStrike" dirty="0">
                          <a:solidFill>
                            <a:srgbClr val="000000"/>
                          </a:solidFill>
                          <a:effectLst/>
                          <a:latin typeface="+mn-lt"/>
                        </a:rPr>
                        <a:t>Feature #3</a:t>
                      </a:r>
                      <a:endParaRPr lang="en-US" sz="1800" b="1" dirty="0">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t">
                        <a:spcBef>
                          <a:spcPts val="0"/>
                        </a:spcBef>
                        <a:spcAft>
                          <a:spcPts val="0"/>
                        </a:spcAft>
                      </a:pPr>
                      <a:r>
                        <a:rPr lang="en-US" sz="1800" b="1" i="0" u="none" strike="noStrike" dirty="0">
                          <a:solidFill>
                            <a:srgbClr val="000000"/>
                          </a:solidFill>
                          <a:effectLst/>
                          <a:latin typeface="+mn-lt"/>
                        </a:rPr>
                        <a:t>Feature #4</a:t>
                      </a:r>
                      <a:endParaRPr lang="en-US" sz="1800" b="1" dirty="0">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t">
                        <a:spcBef>
                          <a:spcPts val="0"/>
                        </a:spcBef>
                        <a:spcAft>
                          <a:spcPts val="0"/>
                        </a:spcAft>
                      </a:pPr>
                      <a:r>
                        <a:rPr lang="en-US" sz="1800" b="1" dirty="0">
                          <a:effectLst/>
                          <a:latin typeface="+mn-lt"/>
                        </a:rPr>
                        <a:t>Feature #5</a:t>
                      </a: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1008732"/>
                  </a:ext>
                </a:extLst>
              </a:tr>
              <a:tr h="643330">
                <a:tc>
                  <a:txBody>
                    <a:bodyPr/>
                    <a:lstStyle/>
                    <a:p>
                      <a:pPr rtl="0" fontAlgn="t">
                        <a:spcBef>
                          <a:spcPts val="0"/>
                        </a:spcBef>
                        <a:spcAft>
                          <a:spcPts val="0"/>
                        </a:spcAft>
                      </a:pPr>
                      <a:r>
                        <a:rPr lang="en-US" sz="1800" b="0" i="0" u="none" strike="noStrike" dirty="0">
                          <a:solidFill>
                            <a:srgbClr val="FF0000"/>
                          </a:solidFill>
                          <a:effectLst/>
                          <a:latin typeface="+mn-lt"/>
                        </a:rPr>
                        <a:t>person1-time1</a:t>
                      </a:r>
                      <a:endParaRPr lang="en-US" sz="1800" dirty="0">
                        <a:solidFill>
                          <a:srgbClr val="FF0000"/>
                        </a:solidFill>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FF0000"/>
                          </a:solidFill>
                          <a:effectLst/>
                          <a:latin typeface="+mn-lt"/>
                        </a:rPr>
                        <a:t>0</a:t>
                      </a:r>
                      <a:endParaRPr lang="en-US" sz="1800" dirty="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FF0000"/>
                          </a:solidFill>
                          <a:effectLst/>
                          <a:latin typeface="+mn-lt"/>
                        </a:rPr>
                        <a:t>3,476</a:t>
                      </a:r>
                      <a:endParaRPr lang="en-US" sz="180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FF0000"/>
                          </a:solidFill>
                          <a:effectLst/>
                          <a:latin typeface="+mn-lt"/>
                        </a:rPr>
                        <a:t>103</a:t>
                      </a:r>
                      <a:endParaRPr lang="en-US" sz="180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FF0000"/>
                          </a:solidFill>
                          <a:effectLst/>
                          <a:latin typeface="+mn-lt"/>
                        </a:rPr>
                        <a:t>1,903</a:t>
                      </a:r>
                      <a:endParaRPr lang="en-US" sz="180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dirty="0">
                          <a:solidFill>
                            <a:srgbClr val="FF0000"/>
                          </a:solidFill>
                          <a:effectLst/>
                          <a:latin typeface="+mn-lt"/>
                        </a:rPr>
                        <a:t>2,871</a:t>
                      </a: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1645386"/>
                  </a:ext>
                </a:extLst>
              </a:tr>
              <a:tr h="643330">
                <a:tc>
                  <a:txBody>
                    <a:bodyPr/>
                    <a:lstStyle/>
                    <a:p>
                      <a:pPr rtl="0" fontAlgn="t">
                        <a:spcBef>
                          <a:spcPts val="0"/>
                        </a:spcBef>
                        <a:spcAft>
                          <a:spcPts val="0"/>
                        </a:spcAft>
                      </a:pPr>
                      <a:r>
                        <a:rPr lang="en-US" sz="1800" b="0" i="0" u="none" strike="noStrike" dirty="0">
                          <a:solidFill>
                            <a:srgbClr val="FF0000"/>
                          </a:solidFill>
                          <a:effectLst/>
                          <a:latin typeface="+mn-lt"/>
                        </a:rPr>
                        <a:t>person1-time2</a:t>
                      </a:r>
                      <a:endParaRPr lang="en-US" sz="1800" dirty="0">
                        <a:solidFill>
                          <a:srgbClr val="FF0000"/>
                        </a:solidFill>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FF0000"/>
                          </a:solidFill>
                          <a:effectLst/>
                          <a:latin typeface="+mn-lt"/>
                        </a:rPr>
                        <a:t>1,289</a:t>
                      </a:r>
                      <a:endParaRPr lang="en-US" sz="1800" dirty="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FF0000"/>
                          </a:solidFill>
                          <a:effectLst/>
                          <a:latin typeface="+mn-lt"/>
                        </a:rPr>
                        <a:t>2,234</a:t>
                      </a:r>
                      <a:endParaRPr lang="en-US" sz="1800" dirty="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FF0000"/>
                          </a:solidFill>
                          <a:effectLst/>
                          <a:latin typeface="+mn-lt"/>
                        </a:rPr>
                        <a:t>105</a:t>
                      </a:r>
                      <a:endParaRPr lang="en-US" sz="1800" dirty="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FF0000"/>
                          </a:solidFill>
                          <a:effectLst/>
                          <a:latin typeface="+mn-lt"/>
                        </a:rPr>
                        <a:t>33</a:t>
                      </a:r>
                      <a:endParaRPr lang="en-US" sz="1800" dirty="0">
                        <a:solidFill>
                          <a:srgbClr val="FF000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dirty="0">
                          <a:solidFill>
                            <a:srgbClr val="FF0000"/>
                          </a:solidFill>
                          <a:effectLst/>
                          <a:latin typeface="+mn-lt"/>
                        </a:rPr>
                        <a:t>109</a:t>
                      </a: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26935475"/>
                  </a:ext>
                </a:extLst>
              </a:tr>
              <a:tr h="643330">
                <a:tc>
                  <a:txBody>
                    <a:bodyPr/>
                    <a:lstStyle/>
                    <a:p>
                      <a:pPr rtl="0" fontAlgn="t">
                        <a:spcBef>
                          <a:spcPts val="0"/>
                        </a:spcBef>
                        <a:spcAft>
                          <a:spcPts val="0"/>
                        </a:spcAft>
                      </a:pPr>
                      <a:r>
                        <a:rPr lang="en-US" sz="1800" b="0" i="0" u="none" strike="noStrike" dirty="0">
                          <a:solidFill>
                            <a:srgbClr val="0070C0"/>
                          </a:solidFill>
                          <a:effectLst/>
                          <a:latin typeface="+mn-lt"/>
                        </a:rPr>
                        <a:t>person2-time1</a:t>
                      </a:r>
                      <a:endParaRPr lang="en-US" sz="1800" dirty="0">
                        <a:solidFill>
                          <a:srgbClr val="0070C0"/>
                        </a:solidFill>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0070C0"/>
                          </a:solidFill>
                          <a:effectLst/>
                          <a:latin typeface="+mn-lt"/>
                        </a:rPr>
                        <a:t>239</a:t>
                      </a:r>
                      <a:endParaRPr lang="en-US" sz="1800" dirty="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0070C0"/>
                          </a:solidFill>
                          <a:effectLst/>
                          <a:latin typeface="+mn-lt"/>
                        </a:rPr>
                        <a:t>1,586</a:t>
                      </a:r>
                      <a:endParaRPr lang="en-US" sz="1800" dirty="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0070C0"/>
                          </a:solidFill>
                          <a:effectLst/>
                          <a:latin typeface="+mn-lt"/>
                        </a:rPr>
                        <a:t>145</a:t>
                      </a:r>
                      <a:endParaRPr lang="en-US" sz="1800" dirty="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0070C0"/>
                          </a:solidFill>
                          <a:effectLst/>
                          <a:latin typeface="+mn-lt"/>
                        </a:rPr>
                        <a:t>56</a:t>
                      </a:r>
                      <a:endParaRPr lang="en-US" sz="180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dirty="0">
                          <a:solidFill>
                            <a:srgbClr val="0070C0"/>
                          </a:solidFill>
                          <a:effectLst/>
                          <a:latin typeface="+mn-lt"/>
                        </a:rPr>
                        <a:t>2,250</a:t>
                      </a: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90237192"/>
                  </a:ext>
                </a:extLst>
              </a:tr>
              <a:tr h="643330">
                <a:tc>
                  <a:txBody>
                    <a:bodyPr/>
                    <a:lstStyle/>
                    <a:p>
                      <a:pPr rtl="0" fontAlgn="t">
                        <a:spcBef>
                          <a:spcPts val="0"/>
                        </a:spcBef>
                        <a:spcAft>
                          <a:spcPts val="0"/>
                        </a:spcAft>
                      </a:pPr>
                      <a:r>
                        <a:rPr lang="en-US" sz="1800" b="0" i="0" u="none" strike="noStrike" dirty="0">
                          <a:solidFill>
                            <a:srgbClr val="0070C0"/>
                          </a:solidFill>
                          <a:effectLst/>
                          <a:latin typeface="+mn-lt"/>
                        </a:rPr>
                        <a:t>person2-time2</a:t>
                      </a:r>
                      <a:endParaRPr lang="en-US" sz="1800" dirty="0">
                        <a:solidFill>
                          <a:srgbClr val="0070C0"/>
                        </a:solidFill>
                        <a:effectLst/>
                        <a:latin typeface="+mn-lt"/>
                      </a:endParaRPr>
                    </a:p>
                  </a:txBody>
                  <a:tcPr marL="95250" marR="95250" marT="95250" marB="952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0070C0"/>
                          </a:solidFill>
                          <a:effectLst/>
                          <a:latin typeface="+mn-lt"/>
                        </a:rPr>
                        <a:t>1,913</a:t>
                      </a:r>
                      <a:endParaRPr lang="en-US" sz="180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a:solidFill>
                            <a:srgbClr val="0070C0"/>
                          </a:solidFill>
                          <a:effectLst/>
                          <a:latin typeface="+mn-lt"/>
                        </a:rPr>
                        <a:t>1,704</a:t>
                      </a:r>
                      <a:endParaRPr lang="en-US" sz="180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0070C0"/>
                          </a:solidFill>
                          <a:effectLst/>
                          <a:latin typeface="+mn-lt"/>
                        </a:rPr>
                        <a:t>136</a:t>
                      </a:r>
                      <a:endParaRPr lang="en-US" sz="1800" dirty="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b="0" i="0" u="none" strike="noStrike" dirty="0">
                          <a:solidFill>
                            <a:srgbClr val="0070C0"/>
                          </a:solidFill>
                          <a:effectLst/>
                          <a:latin typeface="+mn-lt"/>
                        </a:rPr>
                        <a:t>1,078</a:t>
                      </a:r>
                      <a:endParaRPr lang="en-US" sz="1800" dirty="0">
                        <a:solidFill>
                          <a:srgbClr val="0070C0"/>
                        </a:solidFill>
                        <a:effectLst/>
                        <a:latin typeface="+mn-lt"/>
                      </a:endParaRP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rtl="0" fontAlgn="b">
                        <a:spcBef>
                          <a:spcPts val="0"/>
                        </a:spcBef>
                        <a:spcAft>
                          <a:spcPts val="0"/>
                        </a:spcAft>
                      </a:pPr>
                      <a:r>
                        <a:rPr lang="en-US" sz="1800" dirty="0">
                          <a:solidFill>
                            <a:srgbClr val="0070C0"/>
                          </a:solidFill>
                          <a:effectLst/>
                          <a:latin typeface="+mn-lt"/>
                        </a:rPr>
                        <a:t>876</a:t>
                      </a:r>
                    </a:p>
                  </a:txBody>
                  <a:tcPr marL="28575" marR="28575" marT="19050" marB="190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26673364"/>
                  </a:ext>
                </a:extLst>
              </a:tr>
            </a:tbl>
          </a:graphicData>
        </a:graphic>
      </p:graphicFrame>
      <p:sp>
        <p:nvSpPr>
          <p:cNvPr id="5" name="Rectangle 1">
            <a:extLst>
              <a:ext uri="{FF2B5EF4-FFF2-40B4-BE49-F238E27FC236}">
                <a16:creationId xmlns:a16="http://schemas.microsoft.com/office/drawing/2014/main" id="{0FF08110-FCD7-C547-A560-7D915F62F209}"/>
              </a:ext>
            </a:extLst>
          </p:cNvPr>
          <p:cNvSpPr>
            <a:spLocks noChangeArrowheads="1"/>
          </p:cNvSpPr>
          <p:nvPr/>
        </p:nvSpPr>
        <p:spPr bwMode="auto">
          <a:xfrm>
            <a:off x="1995236" y="276143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790017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3"/>
          <p:cNvSpPr txBox="1"/>
          <p:nvPr/>
        </p:nvSpPr>
        <p:spPr>
          <a:xfrm>
            <a:off x="100133" y="1051000"/>
            <a:ext cx="3668800" cy="3980000"/>
          </a:xfrm>
          <a:prstGeom prst="rect">
            <a:avLst/>
          </a:prstGeom>
          <a:no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37" name="Google Shape;137;p23"/>
          <p:cNvSpPr/>
          <p:nvPr/>
        </p:nvSpPr>
        <p:spPr>
          <a:xfrm>
            <a:off x="100129" y="732600"/>
            <a:ext cx="24056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sequences.fastq(.gz)</a:t>
            </a:r>
            <a:endParaRPr sz="1333" b="1">
              <a:latin typeface="Courier New"/>
              <a:ea typeface="Courier New"/>
              <a:cs typeface="Courier New"/>
              <a:sym typeface="Courier New"/>
            </a:endParaRPr>
          </a:p>
        </p:txBody>
      </p:sp>
      <p:grpSp>
        <p:nvGrpSpPr>
          <p:cNvPr id="138" name="Google Shape;138;p23"/>
          <p:cNvGrpSpPr/>
          <p:nvPr/>
        </p:nvGrpSpPr>
        <p:grpSpPr>
          <a:xfrm>
            <a:off x="597400" y="1393467"/>
            <a:ext cx="2262675" cy="3515151"/>
            <a:chOff x="7241738" y="2055738"/>
            <a:chExt cx="2698800" cy="2796609"/>
          </a:xfrm>
        </p:grpSpPr>
        <p:sp>
          <p:nvSpPr>
            <p:cNvPr id="139" name="Google Shape;139;p23"/>
            <p:cNvSpPr txBox="1"/>
            <p:nvPr/>
          </p:nvSpPr>
          <p:spPr>
            <a:xfrm>
              <a:off x="7241738" y="2294546"/>
              <a:ext cx="2698800" cy="255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AAGAGAT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solidFill>
                    <a:srgbClr val="000000"/>
                  </a:solidFill>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ACAGCAG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bbbbbbb</a:t>
              </a:r>
              <a:endParaRPr sz="800">
                <a:highlight>
                  <a:srgbClr val="E6B8AF"/>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ACAGCTA</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bbbbbbb</a:t>
              </a:r>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40" name="Google Shape;140;p23"/>
            <p:cNvSpPr/>
            <p:nvPr/>
          </p:nvSpPr>
          <p:spPr>
            <a:xfrm>
              <a:off x="7241738" y="2055738"/>
              <a:ext cx="2698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barcodes.fastq(.gz)</a:t>
              </a:r>
              <a:endParaRPr sz="1333" b="1">
                <a:latin typeface="Courier New"/>
                <a:ea typeface="Courier New"/>
                <a:cs typeface="Courier New"/>
                <a:sym typeface="Courier New"/>
              </a:endParaRPr>
            </a:p>
          </p:txBody>
        </p:sp>
      </p:grpSp>
      <p:grpSp>
        <p:nvGrpSpPr>
          <p:cNvPr id="141" name="Google Shape;141;p23"/>
          <p:cNvGrpSpPr/>
          <p:nvPr/>
        </p:nvGrpSpPr>
        <p:grpSpPr>
          <a:xfrm>
            <a:off x="7827668" y="3708267"/>
            <a:ext cx="4175784" cy="2887600"/>
            <a:chOff x="4766621" y="573883"/>
            <a:chExt cx="2745300" cy="2165700"/>
          </a:xfrm>
        </p:grpSpPr>
        <p:sp>
          <p:nvSpPr>
            <p:cNvPr id="142" name="Google Shape;142;p23"/>
            <p:cNvSpPr txBox="1"/>
            <p:nvPr/>
          </p:nvSpPr>
          <p:spPr>
            <a:xfrm>
              <a:off x="4766621" y="812683"/>
              <a:ext cx="2745300" cy="19269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latin typeface="Courier New"/>
                  <a:ea typeface="Courier New"/>
                  <a:cs typeface="Courier New"/>
                  <a:sym typeface="Courier New"/>
                </a:rPr>
                <a:t>&gt;feature5</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GACGAAGGTGACGACCGTTGCTCGGAATCACTGGGCATAAAGCGCGCGTAGGTGGCTTGGTAAGTCCATGGTGAAATCCCTCGGCTCAACCGAGGAACTG</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&gt;feature4</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TACGTAGGGGGCAAGCGTTATCCGGATTTACTGGGTGTAAAGGGAGCGTAGACGGATGGACAAGTCTGATGTGAAAGGCTGGGGCTCAACCCCGGGACGG</a:t>
              </a:r>
              <a:endParaRPr sz="800">
                <a:solidFill>
                  <a:srgbClr val="000000"/>
                </a:solidFill>
                <a:latin typeface="Courier New"/>
                <a:ea typeface="Courier New"/>
                <a:cs typeface="Courier New"/>
                <a:sym typeface="Courier New"/>
              </a:endParaRPr>
            </a:p>
            <a:p>
              <a:endParaRPr sz="800">
                <a:solidFill>
                  <a:srgbClr val="000000"/>
                </a:solidFill>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&gt;feature2</a:t>
              </a:r>
              <a:endParaRPr sz="800">
                <a:solidFill>
                  <a:srgbClr val="000000"/>
                </a:solidFill>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TACGTATGGGGCAAGCGTTATCCGGAATTATTGGGCGTAAAGAGTGCGTAGGTGGTGGCTTAAGCGCAGGGTTTAAGGCAATGGCTTAACTATTGTTCTC</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&gt;feature1</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GACGGAGGATGCAAGTGTTATCCGGAATCACTGGGCGTAAAGCGTCTGTAGGTGGTTTACTAAGTCAACTGTTAAATCTTGAGGCTCAACCTCGAAATCG</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&gt;feature3</a:t>
              </a:r>
              <a:endParaRPr sz="800">
                <a:latin typeface="Courier New"/>
                <a:ea typeface="Courier New"/>
                <a:cs typeface="Courier New"/>
                <a:sym typeface="Courier New"/>
              </a:endParaRPr>
            </a:p>
            <a:p>
              <a:r>
                <a:rPr lang="en" sz="800">
                  <a:latin typeface="Courier New"/>
                  <a:ea typeface="Courier New"/>
                  <a:cs typeface="Courier New"/>
                  <a:sym typeface="Courier New"/>
                </a:rPr>
                <a:t>TACGGAGGGTGCGAGCGTTAATCGGAATTACTGGGCGTAAAGCGTACGTAGGCGGTTAGGTAAGTCAGATGTGAAAGCCCCGGGCTCCACCTGGGAATGG</a:t>
              </a:r>
              <a:endParaRPr sz="800">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43" name="Google Shape;143;p23"/>
            <p:cNvSpPr/>
            <p:nvPr/>
          </p:nvSpPr>
          <p:spPr>
            <a:xfrm>
              <a:off x="4768234" y="573883"/>
              <a:ext cx="15816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FeatureData[Sequence]</a:t>
              </a:r>
              <a:endParaRPr sz="1333" b="1">
                <a:latin typeface="Courier New"/>
                <a:ea typeface="Courier New"/>
                <a:cs typeface="Courier New"/>
                <a:sym typeface="Courier New"/>
              </a:endParaRPr>
            </a:p>
          </p:txBody>
        </p:sp>
      </p:grpSp>
      <p:grpSp>
        <p:nvGrpSpPr>
          <p:cNvPr id="144" name="Google Shape;144;p23"/>
          <p:cNvGrpSpPr/>
          <p:nvPr/>
        </p:nvGrpSpPr>
        <p:grpSpPr>
          <a:xfrm>
            <a:off x="4034901" y="1046167"/>
            <a:ext cx="2858505" cy="2566693"/>
            <a:chOff x="252025" y="1177678"/>
            <a:chExt cx="3526116" cy="2586697"/>
          </a:xfrm>
        </p:grpSpPr>
        <p:grpSp>
          <p:nvGrpSpPr>
            <p:cNvPr id="145" name="Google Shape;145;p23"/>
            <p:cNvGrpSpPr/>
            <p:nvPr/>
          </p:nvGrpSpPr>
          <p:grpSpPr>
            <a:xfrm>
              <a:off x="252025" y="1177678"/>
              <a:ext cx="2897207" cy="2586681"/>
              <a:chOff x="5371000" y="1248653"/>
              <a:chExt cx="2897207" cy="2586681"/>
            </a:xfrm>
          </p:grpSpPr>
          <p:sp>
            <p:nvSpPr>
              <p:cNvPr id="146" name="Google Shape;146;p23"/>
              <p:cNvSpPr txBox="1"/>
              <p:nvPr/>
            </p:nvSpPr>
            <p:spPr>
              <a:xfrm>
                <a:off x="5371000" y="1487534"/>
                <a:ext cx="2895600" cy="234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47" name="Google Shape;147;p23"/>
              <p:cNvSpPr/>
              <p:nvPr/>
            </p:nvSpPr>
            <p:spPr>
              <a:xfrm>
                <a:off x="5372607" y="1248653"/>
                <a:ext cx="28956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4ac2.fastq(.gz)</a:t>
                </a:r>
                <a:endParaRPr sz="933">
                  <a:latin typeface="Courier New"/>
                  <a:ea typeface="Courier New"/>
                  <a:cs typeface="Courier New"/>
                  <a:sym typeface="Courier New"/>
                </a:endParaRPr>
              </a:p>
            </p:txBody>
          </p:sp>
        </p:grpSp>
        <p:grpSp>
          <p:nvGrpSpPr>
            <p:cNvPr id="148" name="Google Shape;148;p23"/>
            <p:cNvGrpSpPr/>
            <p:nvPr/>
          </p:nvGrpSpPr>
          <p:grpSpPr>
            <a:xfrm>
              <a:off x="606343" y="1449883"/>
              <a:ext cx="2733403" cy="1912281"/>
              <a:chOff x="5370993" y="1248656"/>
              <a:chExt cx="2733403" cy="1912281"/>
            </a:xfrm>
          </p:grpSpPr>
          <p:sp>
            <p:nvSpPr>
              <p:cNvPr id="149" name="Google Shape;149;p23"/>
              <p:cNvSpPr txBox="1"/>
              <p:nvPr/>
            </p:nvSpPr>
            <p:spPr>
              <a:xfrm>
                <a:off x="5370993" y="1487536"/>
                <a:ext cx="27318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p:txBody>
          </p:sp>
          <p:sp>
            <p:nvSpPr>
              <p:cNvPr id="150" name="Google Shape;150;p23"/>
              <p:cNvSpPr/>
              <p:nvPr/>
            </p:nvSpPr>
            <p:spPr>
              <a:xfrm>
                <a:off x="5372596" y="1248656"/>
                <a:ext cx="2731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e375.fastq(.gz)</a:t>
                </a:r>
                <a:endParaRPr sz="933">
                  <a:latin typeface="Courier New"/>
                  <a:ea typeface="Courier New"/>
                  <a:cs typeface="Courier New"/>
                  <a:sym typeface="Courier New"/>
                </a:endParaRPr>
              </a:p>
            </p:txBody>
          </p:sp>
        </p:grpSp>
        <p:grpSp>
          <p:nvGrpSpPr>
            <p:cNvPr id="151" name="Google Shape;151;p23"/>
            <p:cNvGrpSpPr/>
            <p:nvPr/>
          </p:nvGrpSpPr>
          <p:grpSpPr>
            <a:xfrm>
              <a:off x="964237" y="1734518"/>
              <a:ext cx="2624804" cy="1912281"/>
              <a:chOff x="5370987" y="1248673"/>
              <a:chExt cx="2624804" cy="1912281"/>
            </a:xfrm>
          </p:grpSpPr>
          <p:sp>
            <p:nvSpPr>
              <p:cNvPr id="152" name="Google Shape;152;p23"/>
              <p:cNvSpPr txBox="1"/>
              <p:nvPr/>
            </p:nvSpPr>
            <p:spPr>
              <a:xfrm>
                <a:off x="5370987" y="1487554"/>
                <a:ext cx="26232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53" name="Google Shape;153;p23"/>
              <p:cNvSpPr/>
              <p:nvPr/>
            </p:nvSpPr>
            <p:spPr>
              <a:xfrm>
                <a:off x="5372591" y="1248673"/>
                <a:ext cx="26232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4gd8.fastq(.gz)</a:t>
                </a:r>
                <a:endParaRPr sz="933">
                  <a:latin typeface="Courier New"/>
                  <a:ea typeface="Courier New"/>
                  <a:cs typeface="Courier New"/>
                  <a:sym typeface="Courier New"/>
                </a:endParaRPr>
              </a:p>
            </p:txBody>
          </p:sp>
        </p:grpSp>
        <p:grpSp>
          <p:nvGrpSpPr>
            <p:cNvPr id="154" name="Google Shape;154;p23"/>
            <p:cNvGrpSpPr/>
            <p:nvPr/>
          </p:nvGrpSpPr>
          <p:grpSpPr>
            <a:xfrm>
              <a:off x="1334797" y="2011661"/>
              <a:ext cx="2443345" cy="1752714"/>
              <a:chOff x="5370980" y="1248646"/>
              <a:chExt cx="2443345" cy="1752714"/>
            </a:xfrm>
          </p:grpSpPr>
          <p:sp>
            <p:nvSpPr>
              <p:cNvPr id="155" name="Google Shape;155;p23"/>
              <p:cNvSpPr txBox="1"/>
              <p:nvPr/>
            </p:nvSpPr>
            <p:spPr>
              <a:xfrm>
                <a:off x="5370980" y="1487560"/>
                <a:ext cx="2441700" cy="1513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56" name="Google Shape;156;p23"/>
              <p:cNvSpPr/>
              <p:nvPr/>
            </p:nvSpPr>
            <p:spPr>
              <a:xfrm>
                <a:off x="5372624" y="1248646"/>
                <a:ext cx="24417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9872.fastq(.gz)</a:t>
                </a:r>
                <a:endParaRPr sz="933">
                  <a:latin typeface="Courier New"/>
                  <a:ea typeface="Courier New"/>
                  <a:cs typeface="Courier New"/>
                  <a:sym typeface="Courier New"/>
                </a:endParaRPr>
              </a:p>
            </p:txBody>
          </p:sp>
        </p:grpSp>
      </p:grpSp>
      <p:sp>
        <p:nvSpPr>
          <p:cNvPr id="157" name="Google Shape;157;p23"/>
          <p:cNvSpPr/>
          <p:nvPr/>
        </p:nvSpPr>
        <p:spPr>
          <a:xfrm>
            <a:off x="4034900" y="732600"/>
            <a:ext cx="34964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SampleData[SequencesWithQuality]</a:t>
            </a:r>
            <a:endParaRPr sz="1333" b="1">
              <a:latin typeface="Courier New"/>
              <a:ea typeface="Courier New"/>
              <a:cs typeface="Courier New"/>
              <a:sym typeface="Courier New"/>
            </a:endParaRPr>
          </a:p>
        </p:txBody>
      </p:sp>
      <p:sp>
        <p:nvSpPr>
          <p:cNvPr id="160" name="Google Shape;160;p23"/>
          <p:cNvSpPr txBox="1"/>
          <p:nvPr/>
        </p:nvSpPr>
        <p:spPr>
          <a:xfrm>
            <a:off x="7809324" y="227800"/>
            <a:ext cx="2262916" cy="504800"/>
          </a:xfrm>
          <a:prstGeom prst="rect">
            <a:avLst/>
          </a:prstGeom>
          <a:noFill/>
          <a:ln>
            <a:noFill/>
          </a:ln>
        </p:spPr>
        <p:txBody>
          <a:bodyPr spcFirstLastPara="1" wrap="square" lIns="121900" tIns="121900" rIns="121900" bIns="121900" anchor="t" anchorCtr="0">
            <a:noAutofit/>
          </a:bodyPr>
          <a:lstStyle/>
          <a:p>
            <a:r>
              <a:rPr lang="en-US" dirty="0"/>
              <a:t>F</a:t>
            </a:r>
            <a:r>
              <a:rPr lang="en" dirty="0" err="1"/>
              <a:t>eature</a:t>
            </a:r>
            <a:r>
              <a:rPr lang="en" dirty="0"/>
              <a:t> table</a:t>
            </a:r>
            <a:endParaRPr dirty="0"/>
          </a:p>
          <a:p>
            <a:endParaRPr dirty="0"/>
          </a:p>
          <a:p>
            <a:endParaRPr dirty="0"/>
          </a:p>
        </p:txBody>
      </p:sp>
      <p:sp>
        <p:nvSpPr>
          <p:cNvPr id="161" name="Google Shape;161;p23"/>
          <p:cNvSpPr txBox="1"/>
          <p:nvPr/>
        </p:nvSpPr>
        <p:spPr>
          <a:xfrm>
            <a:off x="7809324" y="3176600"/>
            <a:ext cx="3668799" cy="504800"/>
          </a:xfrm>
          <a:prstGeom prst="rect">
            <a:avLst/>
          </a:prstGeom>
          <a:noFill/>
          <a:ln>
            <a:noFill/>
          </a:ln>
        </p:spPr>
        <p:txBody>
          <a:bodyPr spcFirstLastPara="1" wrap="square" lIns="121900" tIns="121900" rIns="121900" bIns="121900" anchor="t" anchorCtr="0">
            <a:noAutofit/>
          </a:bodyPr>
          <a:lstStyle/>
          <a:p>
            <a:r>
              <a:rPr lang="en-US" dirty="0"/>
              <a:t>R</a:t>
            </a:r>
            <a:r>
              <a:rPr lang="en" dirty="0" err="1"/>
              <a:t>epresentative</a:t>
            </a:r>
            <a:r>
              <a:rPr lang="en" dirty="0"/>
              <a:t> sequences file</a:t>
            </a:r>
            <a:endParaRPr dirty="0"/>
          </a:p>
          <a:p>
            <a:endParaRPr dirty="0"/>
          </a:p>
          <a:p>
            <a:endParaRPr dirty="0"/>
          </a:p>
        </p:txBody>
      </p:sp>
      <p:graphicFrame>
        <p:nvGraphicFramePr>
          <p:cNvPr id="163" name="Google Shape;163;p23"/>
          <p:cNvGraphicFramePr/>
          <p:nvPr/>
        </p:nvGraphicFramePr>
        <p:xfrm>
          <a:off x="7830967" y="1050984"/>
          <a:ext cx="4175768" cy="1950520"/>
        </p:xfrm>
        <a:graphic>
          <a:graphicData uri="http://schemas.openxmlformats.org/drawingml/2006/table">
            <a:tbl>
              <a:tblPr>
                <a:noFill/>
              </a:tblPr>
              <a:tblGrid>
                <a:gridCol w="610667">
                  <a:extLst>
                    <a:ext uri="{9D8B030D-6E8A-4147-A177-3AD203B41FA5}">
                      <a16:colId xmlns:a16="http://schemas.microsoft.com/office/drawing/2014/main" val="20000"/>
                    </a:ext>
                  </a:extLst>
                </a:gridCol>
                <a:gridCol w="700900">
                  <a:extLst>
                    <a:ext uri="{9D8B030D-6E8A-4147-A177-3AD203B41FA5}">
                      <a16:colId xmlns:a16="http://schemas.microsoft.com/office/drawing/2014/main" val="20001"/>
                    </a:ext>
                  </a:extLst>
                </a:gridCol>
                <a:gridCol w="715900">
                  <a:extLst>
                    <a:ext uri="{9D8B030D-6E8A-4147-A177-3AD203B41FA5}">
                      <a16:colId xmlns:a16="http://schemas.microsoft.com/office/drawing/2014/main" val="20002"/>
                    </a:ext>
                  </a:extLst>
                </a:gridCol>
                <a:gridCol w="696267">
                  <a:extLst>
                    <a:ext uri="{9D8B030D-6E8A-4147-A177-3AD203B41FA5}">
                      <a16:colId xmlns:a16="http://schemas.microsoft.com/office/drawing/2014/main" val="20003"/>
                    </a:ext>
                  </a:extLst>
                </a:gridCol>
                <a:gridCol w="732867">
                  <a:extLst>
                    <a:ext uri="{9D8B030D-6E8A-4147-A177-3AD203B41FA5}">
                      <a16:colId xmlns:a16="http://schemas.microsoft.com/office/drawing/2014/main" val="20004"/>
                    </a:ext>
                  </a:extLst>
                </a:gridCol>
                <a:gridCol w="719167">
                  <a:extLst>
                    <a:ext uri="{9D8B030D-6E8A-4147-A177-3AD203B41FA5}">
                      <a16:colId xmlns:a16="http://schemas.microsoft.com/office/drawing/2014/main" val="20005"/>
                    </a:ext>
                  </a:extLst>
                </a:gridCol>
              </a:tblGrid>
              <a:tr h="487640">
                <a:tc>
                  <a:txBody>
                    <a:bodyPr/>
                    <a:lstStyle/>
                    <a:p>
                      <a:pPr marL="0" lvl="0" indent="0" algn="l" rtl="0">
                        <a:spcBef>
                          <a:spcPts val="0"/>
                        </a:spcBef>
                        <a:spcAft>
                          <a:spcPts val="0"/>
                        </a:spcAft>
                        <a:buNone/>
                      </a:pP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800">
                          <a:latin typeface="Courier New"/>
                          <a:ea typeface="Courier New"/>
                          <a:cs typeface="Courier New"/>
                          <a:sym typeface="Courier New"/>
                        </a:rPr>
                        <a:t>feature1</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feature3</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latin typeface="Courier New"/>
                          <a:ea typeface="Courier New"/>
                          <a:cs typeface="Courier New"/>
                          <a:sym typeface="Courier New"/>
                        </a:rPr>
                        <a:t>F</a:t>
                      </a:r>
                      <a:r>
                        <a:rPr lang="en" sz="800">
                          <a:solidFill>
                            <a:srgbClr val="000000"/>
                          </a:solidFill>
                          <a:latin typeface="Courier New"/>
                          <a:ea typeface="Courier New"/>
                          <a:cs typeface="Courier New"/>
                          <a:sym typeface="Courier New"/>
                        </a:rPr>
                        <a:t>eature 4</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feature5</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4ac2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42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37</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99</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1</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e375</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12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1</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22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88</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4gd8</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25</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3</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23</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86</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extLst>
                  <a:ext uri="{0D108BD9-81ED-4DB2-BD59-A6C34878D82A}">
                    <a16:rowId xmlns:a16="http://schemas.microsoft.com/office/drawing/2014/main" val="10003"/>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9872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87</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12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extLst>
                  <a:ext uri="{0D108BD9-81ED-4DB2-BD59-A6C34878D82A}">
                    <a16:rowId xmlns:a16="http://schemas.microsoft.com/office/drawing/2014/main" val="10004"/>
                  </a:ext>
                </a:extLst>
              </a:tr>
            </a:tbl>
          </a:graphicData>
        </a:graphic>
      </p:graphicFrame>
      <p:sp>
        <p:nvSpPr>
          <p:cNvPr id="164" name="Google Shape;164;p23"/>
          <p:cNvSpPr/>
          <p:nvPr/>
        </p:nvSpPr>
        <p:spPr>
          <a:xfrm>
            <a:off x="7827651" y="732584"/>
            <a:ext cx="3121600" cy="318400"/>
          </a:xfrm>
          <a:prstGeom prst="rect">
            <a:avLst/>
          </a:prstGeom>
          <a:solidFill>
            <a:srgbClr val="EEEEEE"/>
          </a:solidFill>
          <a:ln w="2857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FeatureTable[Frequency]</a:t>
            </a:r>
            <a:endParaRPr sz="1333" b="1">
              <a:latin typeface="Courier New"/>
              <a:ea typeface="Courier New"/>
              <a:cs typeface="Courier New"/>
              <a:sym typeface="Courier New"/>
            </a:endParaRPr>
          </a:p>
        </p:txBody>
      </p:sp>
      <p:cxnSp>
        <p:nvCxnSpPr>
          <p:cNvPr id="166" name="Google Shape;166;p23"/>
          <p:cNvCxnSpPr>
            <a:cxnSpLocks/>
          </p:cNvCxnSpPr>
          <p:nvPr/>
        </p:nvCxnSpPr>
        <p:spPr>
          <a:xfrm flipV="1">
            <a:off x="6892073" y="489600"/>
            <a:ext cx="846094" cy="12850"/>
          </a:xfrm>
          <a:prstGeom prst="straightConnector1">
            <a:avLst/>
          </a:prstGeom>
          <a:noFill/>
          <a:ln w="19050" cap="flat" cmpd="sng">
            <a:solidFill>
              <a:schemeClr val="dk2"/>
            </a:solidFill>
            <a:prstDash val="solid"/>
            <a:round/>
            <a:headEnd type="none" w="med" len="med"/>
            <a:tailEnd type="triangle" w="med" len="med"/>
          </a:ln>
        </p:spPr>
      </p:cxnSp>
      <p:sp>
        <p:nvSpPr>
          <p:cNvPr id="167" name="Google Shape;167;p23"/>
          <p:cNvSpPr/>
          <p:nvPr/>
        </p:nvSpPr>
        <p:spPr>
          <a:xfrm>
            <a:off x="1260033" y="2009633"/>
            <a:ext cx="2508800" cy="318400"/>
          </a:xfrm>
          <a:prstGeom prst="rect">
            <a:avLst/>
          </a:prstGeom>
          <a:solidFill>
            <a:srgbClr val="EEEEEE"/>
          </a:solidFill>
          <a:ln w="38100"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sample-metadata.tsv</a:t>
            </a:r>
            <a:endParaRPr sz="1333" b="1">
              <a:latin typeface="Courier New"/>
              <a:ea typeface="Courier New"/>
              <a:cs typeface="Courier New"/>
              <a:sym typeface="Courier New"/>
            </a:endParaRPr>
          </a:p>
        </p:txBody>
      </p:sp>
      <p:graphicFrame>
        <p:nvGraphicFramePr>
          <p:cNvPr id="168" name="Google Shape;168;p23"/>
          <p:cNvGraphicFramePr/>
          <p:nvPr/>
        </p:nvGraphicFramePr>
        <p:xfrm>
          <a:off x="1260033" y="2325207"/>
          <a:ext cx="2508867" cy="2571412"/>
        </p:xfrm>
        <a:graphic>
          <a:graphicData uri="http://schemas.openxmlformats.org/drawingml/2006/table">
            <a:tbl>
              <a:tblPr>
                <a:noFill/>
              </a:tblPr>
              <a:tblGrid>
                <a:gridCol w="913267">
                  <a:extLst>
                    <a:ext uri="{9D8B030D-6E8A-4147-A177-3AD203B41FA5}">
                      <a16:colId xmlns:a16="http://schemas.microsoft.com/office/drawing/2014/main" val="20000"/>
                    </a:ext>
                  </a:extLst>
                </a:gridCol>
                <a:gridCol w="1595600">
                  <a:extLst>
                    <a:ext uri="{9D8B030D-6E8A-4147-A177-3AD203B41FA5}">
                      <a16:colId xmlns:a16="http://schemas.microsoft.com/office/drawing/2014/main" val="20001"/>
                    </a:ext>
                  </a:extLst>
                </a:gridCol>
              </a:tblGrid>
              <a:tr h="488333">
                <a:tc>
                  <a:txBody>
                    <a:bodyPr/>
                    <a:lstStyle/>
                    <a:p>
                      <a:pPr marL="0" lvl="0" indent="0" algn="l" rtl="0">
                        <a:spcBef>
                          <a:spcPts val="0"/>
                        </a:spcBef>
                        <a:spcAft>
                          <a:spcPts val="0"/>
                        </a:spcAft>
                        <a:buNone/>
                      </a:pPr>
                      <a:r>
                        <a:rPr lang="en" sz="1100">
                          <a:highlight>
                            <a:srgbClr val="FFFFFF"/>
                          </a:highlight>
                          <a:latin typeface="Courier New"/>
                          <a:ea typeface="Courier New"/>
                          <a:cs typeface="Courier New"/>
                          <a:sym typeface="Courier New"/>
                        </a:rPr>
                        <a:t>SampleID</a:t>
                      </a:r>
                      <a:endParaRPr sz="1100">
                        <a:highlight>
                          <a:srgbClr val="FFFFFF"/>
                        </a:highlight>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BarcodeSequence</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88333">
                <a:tc>
                  <a:txBody>
                    <a:bodyPr/>
                    <a:lstStyle/>
                    <a:p>
                      <a:pPr marL="0" lvl="0" indent="0" algn="l" rtl="0">
                        <a:spcBef>
                          <a:spcPts val="0"/>
                        </a:spcBef>
                        <a:spcAft>
                          <a:spcPts val="0"/>
                        </a:spcAft>
                        <a:buNone/>
                      </a:pPr>
                      <a:r>
                        <a:rPr lang="en" sz="1100">
                          <a:latin typeface="Courier New"/>
                          <a:ea typeface="Courier New"/>
                          <a:cs typeface="Courier New"/>
                          <a:sym typeface="Courier New"/>
                        </a:rPr>
                        <a:t>4ac2</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AACGCAC</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488333">
                <a:tc>
                  <a:txBody>
                    <a:bodyPr/>
                    <a:lstStyle/>
                    <a:p>
                      <a:pPr marL="0" lvl="0" indent="0" algn="l" rtl="0">
                        <a:spcBef>
                          <a:spcPts val="0"/>
                        </a:spcBef>
                        <a:spcAft>
                          <a:spcPts val="0"/>
                        </a:spcAft>
                        <a:buNone/>
                      </a:pPr>
                      <a:r>
                        <a:rPr lang="en" sz="1100">
                          <a:latin typeface="Courier New"/>
                          <a:ea typeface="Courier New"/>
                          <a:cs typeface="Courier New"/>
                          <a:sym typeface="Courier New"/>
                        </a:rPr>
                        <a:t>e375</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AAGAGAT</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4gd8</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ACAGCAG</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extLst>
                  <a:ext uri="{0D108BD9-81ED-4DB2-BD59-A6C34878D82A}">
                    <a16:rowId xmlns:a16="http://schemas.microsoft.com/office/drawing/2014/main" val="10003"/>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9872</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ACAGCTA</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extLst>
                  <a:ext uri="{0D108BD9-81ED-4DB2-BD59-A6C34878D82A}">
                    <a16:rowId xmlns:a16="http://schemas.microsoft.com/office/drawing/2014/main" val="10004"/>
                  </a:ext>
                </a:extLst>
              </a:tr>
            </a:tbl>
          </a:graphicData>
        </a:graphic>
      </p:graphicFrame>
      <p:cxnSp>
        <p:nvCxnSpPr>
          <p:cNvPr id="169" name="Google Shape;169;p23"/>
          <p:cNvCxnSpPr>
            <a:cxnSpLocks/>
            <a:endCxn id="161" idx="1"/>
          </p:cNvCxnSpPr>
          <p:nvPr/>
        </p:nvCxnSpPr>
        <p:spPr>
          <a:xfrm>
            <a:off x="6892073" y="489600"/>
            <a:ext cx="917251" cy="2939400"/>
          </a:xfrm>
          <a:prstGeom prst="straightConnector1">
            <a:avLst/>
          </a:prstGeom>
          <a:noFill/>
          <a:ln w="19050" cap="flat" cmpd="sng">
            <a:solidFill>
              <a:schemeClr val="dk2"/>
            </a:solidFill>
            <a:prstDash val="solid"/>
            <a:round/>
            <a:headEnd type="none" w="med" len="med"/>
            <a:tailEnd type="triangle" w="med" len="med"/>
          </a:ln>
        </p:spPr>
      </p:cxnSp>
      <p:sp>
        <p:nvSpPr>
          <p:cNvPr id="35" name="Google Shape;99;p21">
            <a:extLst>
              <a:ext uri="{FF2B5EF4-FFF2-40B4-BE49-F238E27FC236}">
                <a16:creationId xmlns:a16="http://schemas.microsoft.com/office/drawing/2014/main" id="{D546F3BB-D2E2-7445-BC66-1E12AC0862C0}"/>
              </a:ext>
            </a:extLst>
          </p:cNvPr>
          <p:cNvSpPr txBox="1"/>
          <p:nvPr/>
        </p:nvSpPr>
        <p:spPr>
          <a:xfrm>
            <a:off x="-114710" y="159400"/>
            <a:ext cx="3093556" cy="732400"/>
          </a:xfrm>
          <a:prstGeom prst="rect">
            <a:avLst/>
          </a:prstGeom>
          <a:noFill/>
          <a:ln>
            <a:noFill/>
          </a:ln>
        </p:spPr>
        <p:txBody>
          <a:bodyPr spcFirstLastPara="1" wrap="square" lIns="121900" tIns="121900" rIns="121900" bIns="121900" anchor="t" anchorCtr="0">
            <a:noAutofit/>
          </a:bodyPr>
          <a:lstStyle/>
          <a:p>
            <a:pPr algn="ctr"/>
            <a:r>
              <a:rPr lang="en-US" dirty="0"/>
              <a:t>Import data</a:t>
            </a:r>
            <a:endParaRPr dirty="0"/>
          </a:p>
          <a:p>
            <a:pPr algn="ctr"/>
            <a:endParaRPr dirty="0"/>
          </a:p>
          <a:p>
            <a:pPr algn="ctr"/>
            <a:endParaRPr dirty="0"/>
          </a:p>
        </p:txBody>
      </p:sp>
      <p:sp>
        <p:nvSpPr>
          <p:cNvPr id="36" name="Google Shape;127;p22">
            <a:extLst>
              <a:ext uri="{FF2B5EF4-FFF2-40B4-BE49-F238E27FC236}">
                <a16:creationId xmlns:a16="http://schemas.microsoft.com/office/drawing/2014/main" id="{4F07D09F-5621-D844-94A1-5F3AC11566B2}"/>
              </a:ext>
            </a:extLst>
          </p:cNvPr>
          <p:cNvSpPr txBox="1"/>
          <p:nvPr/>
        </p:nvSpPr>
        <p:spPr>
          <a:xfrm>
            <a:off x="4093467" y="227800"/>
            <a:ext cx="3121600" cy="504800"/>
          </a:xfrm>
          <a:prstGeom prst="rect">
            <a:avLst/>
          </a:prstGeom>
          <a:noFill/>
          <a:ln>
            <a:noFill/>
          </a:ln>
        </p:spPr>
        <p:txBody>
          <a:bodyPr spcFirstLastPara="1" wrap="square" lIns="121900" tIns="121900" rIns="121900" bIns="121900" anchor="t" anchorCtr="0">
            <a:noAutofit/>
          </a:bodyPr>
          <a:lstStyle/>
          <a:p>
            <a:pPr algn="ctr"/>
            <a:r>
              <a:rPr lang="en-US" dirty="0"/>
              <a:t>D</a:t>
            </a:r>
            <a:r>
              <a:rPr lang="en" dirty="0" err="1"/>
              <a:t>emultiplexed</a:t>
            </a:r>
            <a:r>
              <a:rPr lang="en" dirty="0"/>
              <a:t> </a:t>
            </a:r>
            <a:r>
              <a:rPr lang="en" dirty="0" err="1"/>
              <a:t>fasta</a:t>
            </a:r>
            <a:r>
              <a:rPr lang="en" dirty="0"/>
              <a:t> file</a:t>
            </a:r>
            <a:endParaRPr dirty="0"/>
          </a:p>
          <a:p>
            <a:pPr algn="ctr"/>
            <a:endParaRPr dirty="0"/>
          </a:p>
          <a:p>
            <a:pPr algn="ctr"/>
            <a:endParaRPr dirty="0"/>
          </a:p>
        </p:txBody>
      </p:sp>
      <p:cxnSp>
        <p:nvCxnSpPr>
          <p:cNvPr id="37" name="Google Shape;129;p22">
            <a:extLst>
              <a:ext uri="{FF2B5EF4-FFF2-40B4-BE49-F238E27FC236}">
                <a16:creationId xmlns:a16="http://schemas.microsoft.com/office/drawing/2014/main" id="{E923AC01-5FC7-8C41-8962-45589DF3CD44}"/>
              </a:ext>
            </a:extLst>
          </p:cNvPr>
          <p:cNvCxnSpPr/>
          <p:nvPr/>
        </p:nvCxnSpPr>
        <p:spPr>
          <a:xfrm rot="10800000" flipH="1">
            <a:off x="2763565" y="502451"/>
            <a:ext cx="1112000" cy="2400"/>
          </a:xfrm>
          <a:prstGeom prst="straightConnector1">
            <a:avLst/>
          </a:prstGeom>
          <a:noFill/>
          <a:ln w="19050"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2234479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26"/>
        <p:cNvGrpSpPr/>
        <p:nvPr/>
      </p:nvGrpSpPr>
      <p:grpSpPr>
        <a:xfrm>
          <a:off x="0" y="0"/>
          <a:ext cx="0" cy="0"/>
          <a:chOff x="0" y="0"/>
          <a:chExt cx="0" cy="0"/>
        </a:xfrm>
      </p:grpSpPr>
      <p:sp>
        <p:nvSpPr>
          <p:cNvPr id="2" name="Rectangle 1">
            <a:extLst>
              <a:ext uri="{FF2B5EF4-FFF2-40B4-BE49-F238E27FC236}">
                <a16:creationId xmlns:a16="http://schemas.microsoft.com/office/drawing/2014/main" id="{5783E7EC-7457-6B49-AC11-5AE8C93F60D9}"/>
              </a:ext>
            </a:extLst>
          </p:cNvPr>
          <p:cNvSpPr/>
          <p:nvPr/>
        </p:nvSpPr>
        <p:spPr>
          <a:xfrm>
            <a:off x="2335645" y="1595021"/>
            <a:ext cx="8669866" cy="5693866"/>
          </a:xfrm>
          <a:prstGeom prst="rect">
            <a:avLst/>
          </a:prstGeom>
        </p:spPr>
        <p:txBody>
          <a:bodyPr wrap="square">
            <a:spAutoFit/>
          </a:bodyPr>
          <a:lstStyle/>
          <a:p>
            <a:r>
              <a:rPr lang="en-US" sz="2800" dirty="0">
                <a:solidFill>
                  <a:srgbClr val="000000"/>
                </a:solidFill>
                <a:latin typeface="+mj-lt"/>
              </a:rPr>
              <a:t>Assignment methods</a:t>
            </a:r>
          </a:p>
          <a:p>
            <a:pPr marL="914400" lvl="1" indent="-457200">
              <a:buFont typeface="Arial" panose="020B0604020202020204" pitchFamily="34" charset="0"/>
              <a:buChar char="•"/>
            </a:pPr>
            <a:r>
              <a:rPr lang="en-US" sz="2800" dirty="0">
                <a:solidFill>
                  <a:srgbClr val="000000"/>
                </a:solidFill>
                <a:latin typeface="+mj-lt"/>
              </a:rPr>
              <a:t>Compare directly to a reference database</a:t>
            </a:r>
          </a:p>
          <a:p>
            <a:pPr marL="1371600" lvl="2" indent="-457200">
              <a:buFont typeface="Arial" panose="020B0604020202020204" pitchFamily="34" charset="0"/>
              <a:buChar char="•"/>
            </a:pPr>
            <a:r>
              <a:rPr lang="en-US" sz="2800" dirty="0">
                <a:solidFill>
                  <a:srgbClr val="000000"/>
                </a:solidFill>
                <a:latin typeface="+mj-lt"/>
              </a:rPr>
              <a:t>VSEARCH, BLAST</a:t>
            </a:r>
          </a:p>
          <a:p>
            <a:pPr marL="914400" lvl="1" indent="-457200" fontAlgn="base">
              <a:buFont typeface="Arial" panose="020B0604020202020204" pitchFamily="34" charset="0"/>
              <a:buChar char="•"/>
            </a:pPr>
            <a:r>
              <a:rPr lang="en-US" sz="2800" b="1" dirty="0">
                <a:solidFill>
                  <a:srgbClr val="000000"/>
                </a:solidFill>
                <a:latin typeface="+mj-lt"/>
              </a:rPr>
              <a:t>Predict using a machine learning classifier</a:t>
            </a:r>
          </a:p>
          <a:p>
            <a:pPr marL="1371600" lvl="2" indent="-457200" fontAlgn="base">
              <a:buFont typeface="Arial" panose="020B0604020202020204" pitchFamily="34" charset="0"/>
              <a:buChar char="•"/>
            </a:pPr>
            <a:r>
              <a:rPr lang="en-US" sz="2800" b="1" dirty="0">
                <a:solidFill>
                  <a:srgbClr val="000000"/>
                </a:solidFill>
                <a:latin typeface="+mj-lt"/>
              </a:rPr>
              <a:t>RDP, QIIME2</a:t>
            </a:r>
          </a:p>
          <a:p>
            <a:endParaRPr lang="en-US" sz="2800" dirty="0">
              <a:solidFill>
                <a:srgbClr val="000000"/>
              </a:solidFill>
              <a:latin typeface="+mj-lt"/>
            </a:endParaRPr>
          </a:p>
          <a:p>
            <a:r>
              <a:rPr lang="en-US" sz="2800" dirty="0">
                <a:solidFill>
                  <a:srgbClr val="000000"/>
                </a:solidFill>
                <a:latin typeface="+mj-lt"/>
              </a:rPr>
              <a:t>Reference databases</a:t>
            </a:r>
            <a:endParaRPr lang="en-US" sz="2800" dirty="0">
              <a:latin typeface="+mj-lt"/>
            </a:endParaRPr>
          </a:p>
          <a:p>
            <a:pPr marL="914400" lvl="1" indent="-457200" fontAlgn="base">
              <a:buFont typeface="Arial" panose="020B0604020202020204" pitchFamily="34" charset="0"/>
              <a:buChar char="•"/>
            </a:pPr>
            <a:r>
              <a:rPr lang="en-US" sz="2800" b="1" dirty="0" err="1">
                <a:solidFill>
                  <a:srgbClr val="000000"/>
                </a:solidFill>
                <a:latin typeface="+mj-lt"/>
              </a:rPr>
              <a:t>Greengenes</a:t>
            </a:r>
            <a:r>
              <a:rPr lang="en-US" sz="2800" b="1" dirty="0">
                <a:solidFill>
                  <a:srgbClr val="000000"/>
                </a:solidFill>
                <a:latin typeface="+mj-lt"/>
              </a:rPr>
              <a:t> (16S rRNA)</a:t>
            </a:r>
          </a:p>
          <a:p>
            <a:pPr marL="914400" lvl="1" indent="-457200" fontAlgn="base">
              <a:buFont typeface="Arial" panose="020B0604020202020204" pitchFamily="34" charset="0"/>
              <a:buChar char="•"/>
            </a:pPr>
            <a:r>
              <a:rPr lang="en-US" sz="2800" b="1" dirty="0">
                <a:solidFill>
                  <a:srgbClr val="000000"/>
                </a:solidFill>
                <a:latin typeface="+mj-lt"/>
              </a:rPr>
              <a:t>SILVA (16S rRNA, 18S rRNA)</a:t>
            </a:r>
          </a:p>
          <a:p>
            <a:pPr marL="914400" lvl="1" indent="-457200" fontAlgn="base">
              <a:buFont typeface="Arial" panose="020B0604020202020204" pitchFamily="34" charset="0"/>
              <a:buChar char="•"/>
            </a:pPr>
            <a:r>
              <a:rPr lang="en-US" sz="2800" dirty="0">
                <a:solidFill>
                  <a:srgbClr val="000000"/>
                </a:solidFill>
                <a:latin typeface="+mj-lt"/>
              </a:rPr>
              <a:t>UNITE (ITS- fungal)</a:t>
            </a:r>
          </a:p>
          <a:p>
            <a:pPr marL="742950" lvl="1" indent="-285750" fontAlgn="base">
              <a:buFont typeface="Arial" panose="020B0604020202020204" pitchFamily="34" charset="0"/>
              <a:buChar char="•"/>
            </a:pPr>
            <a:endParaRPr lang="en-US" sz="2800" dirty="0">
              <a:solidFill>
                <a:srgbClr val="000000"/>
              </a:solidFill>
              <a:latin typeface="+mj-lt"/>
            </a:endParaRPr>
          </a:p>
          <a:p>
            <a:br>
              <a:rPr lang="en-US" sz="2800" dirty="0">
                <a:latin typeface="+mj-lt"/>
              </a:rPr>
            </a:br>
            <a:endParaRPr lang="en-US" sz="2800" dirty="0">
              <a:latin typeface="+mj-lt"/>
            </a:endParaRPr>
          </a:p>
        </p:txBody>
      </p:sp>
      <p:sp>
        <p:nvSpPr>
          <p:cNvPr id="4" name="Shape 1828">
            <a:extLst>
              <a:ext uri="{FF2B5EF4-FFF2-40B4-BE49-F238E27FC236}">
                <a16:creationId xmlns:a16="http://schemas.microsoft.com/office/drawing/2014/main" id="{57F51AAD-721B-2148-A35F-54DF0827669A}"/>
              </a:ext>
            </a:extLst>
          </p:cNvPr>
          <p:cNvSpPr/>
          <p:nvPr/>
        </p:nvSpPr>
        <p:spPr>
          <a:xfrm>
            <a:off x="745123" y="294076"/>
            <a:ext cx="10908800" cy="640400"/>
          </a:xfrm>
          <a:prstGeom prst="rect">
            <a:avLst/>
          </a:prstGeom>
          <a:noFill/>
          <a:ln>
            <a:noFill/>
          </a:ln>
        </p:spPr>
        <p:txBody>
          <a:bodyPr spcFirstLastPara="1" wrap="square" lIns="0" tIns="0" rIns="0" bIns="0" anchor="ctr" anchorCtr="0">
            <a:noAutofit/>
          </a:bodyPr>
          <a:lstStyle/>
          <a:p>
            <a:pPr algn="ctr">
              <a:buClr>
                <a:schemeClr val="dk1"/>
              </a:buClr>
              <a:buSzPts val="600"/>
            </a:pPr>
            <a:r>
              <a:rPr lang="en" sz="4000" dirty="0">
                <a:solidFill>
                  <a:schemeClr val="dk1"/>
                </a:solidFill>
                <a:latin typeface="+mj-lt"/>
                <a:ea typeface="Calibri"/>
                <a:cs typeface="Calibri"/>
                <a:sym typeface="Calibri"/>
              </a:rPr>
              <a:t>Taxonomic assignment of observed sequences</a:t>
            </a:r>
            <a:endParaRPr sz="4000" dirty="0">
              <a:latin typeface="+mj-lt"/>
            </a:endParaRPr>
          </a:p>
        </p:txBody>
      </p:sp>
    </p:spTree>
    <p:extLst>
      <p:ext uri="{BB962C8B-B14F-4D97-AF65-F5344CB8AC3E}">
        <p14:creationId xmlns:p14="http://schemas.microsoft.com/office/powerpoint/2010/main" val="16827389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39947" y="223801"/>
            <a:ext cx="11508106" cy="954107"/>
          </a:xfrm>
          <a:prstGeom prst="rect">
            <a:avLst/>
          </a:prstGeom>
          <a:noFill/>
        </p:spPr>
        <p:txBody>
          <a:bodyPr wrap="square" rtlCol="0">
            <a:spAutoFit/>
          </a:bodyPr>
          <a:lstStyle/>
          <a:p>
            <a:pPr algn="ctr"/>
            <a:r>
              <a:rPr lang="en-US" sz="2800" dirty="0">
                <a:latin typeface="+mj-lt"/>
              </a:rPr>
              <a:t>Once you predict your taxonomy, you can visualize relative abundance of taxa in each sample with a bar plot</a:t>
            </a:r>
          </a:p>
        </p:txBody>
      </p:sp>
      <p:grpSp>
        <p:nvGrpSpPr>
          <p:cNvPr id="9" name="Group 8">
            <a:extLst>
              <a:ext uri="{FF2B5EF4-FFF2-40B4-BE49-F238E27FC236}">
                <a16:creationId xmlns:a16="http://schemas.microsoft.com/office/drawing/2014/main" id="{2207CAF3-987E-814E-A50C-942679D324B4}"/>
              </a:ext>
            </a:extLst>
          </p:cNvPr>
          <p:cNvGrpSpPr/>
          <p:nvPr/>
        </p:nvGrpSpPr>
        <p:grpSpPr>
          <a:xfrm>
            <a:off x="1413762" y="1201106"/>
            <a:ext cx="10012022" cy="5173605"/>
            <a:chOff x="1627752" y="1383991"/>
            <a:chExt cx="9538684" cy="4784637"/>
          </a:xfrm>
        </p:grpSpPr>
        <p:pic>
          <p:nvPicPr>
            <p:cNvPr id="4" name="Picture 3">
              <a:extLst>
                <a:ext uri="{FF2B5EF4-FFF2-40B4-BE49-F238E27FC236}">
                  <a16:creationId xmlns:a16="http://schemas.microsoft.com/office/drawing/2014/main" id="{6B427880-88F6-4C40-877B-D3A3DCFAAC23}"/>
                </a:ext>
              </a:extLst>
            </p:cNvPr>
            <p:cNvPicPr>
              <a:picLocks noChangeAspect="1"/>
            </p:cNvPicPr>
            <p:nvPr/>
          </p:nvPicPr>
          <p:blipFill>
            <a:blip r:embed="rId3"/>
            <a:stretch>
              <a:fillRect/>
            </a:stretch>
          </p:blipFill>
          <p:spPr>
            <a:xfrm>
              <a:off x="1673109" y="1383991"/>
              <a:ext cx="9493327" cy="4784637"/>
            </a:xfrm>
            <a:prstGeom prst="rect">
              <a:avLst/>
            </a:prstGeom>
          </p:spPr>
        </p:pic>
        <p:sp>
          <p:nvSpPr>
            <p:cNvPr id="7" name="TextBox 6">
              <a:extLst>
                <a:ext uri="{FF2B5EF4-FFF2-40B4-BE49-F238E27FC236}">
                  <a16:creationId xmlns:a16="http://schemas.microsoft.com/office/drawing/2014/main" id="{C485860D-92C7-B243-B51D-083D3B69D2A7}"/>
                </a:ext>
              </a:extLst>
            </p:cNvPr>
            <p:cNvSpPr txBox="1"/>
            <p:nvPr/>
          </p:nvSpPr>
          <p:spPr>
            <a:xfrm>
              <a:off x="1683867" y="2094108"/>
              <a:ext cx="441769" cy="2708434"/>
            </a:xfrm>
            <a:prstGeom prst="rect">
              <a:avLst/>
            </a:prstGeom>
            <a:solidFill>
              <a:schemeClr val="bg1"/>
            </a:solidFill>
          </p:spPr>
          <p:txBody>
            <a:bodyPr wrap="square" rtlCol="0">
              <a:spAutoFit/>
            </a:bodyPr>
            <a:lstStyle/>
            <a:p>
              <a:pPr algn="r"/>
              <a:r>
                <a:rPr lang="en-US" sz="1000" dirty="0">
                  <a:latin typeface="+mj-lt"/>
                </a:rPr>
                <a:t>100</a:t>
              </a:r>
            </a:p>
            <a:p>
              <a:pPr algn="r"/>
              <a:endParaRPr lang="en-US" sz="1000" dirty="0">
                <a:latin typeface="+mj-lt"/>
              </a:endParaRPr>
            </a:p>
            <a:p>
              <a:pPr algn="r"/>
              <a:endParaRPr lang="en-US" sz="1000" dirty="0">
                <a:latin typeface="+mj-lt"/>
              </a:endParaRPr>
            </a:p>
            <a:p>
              <a:pPr algn="r"/>
              <a:endParaRPr lang="en-US" sz="1000" dirty="0">
                <a:latin typeface="+mj-lt"/>
              </a:endParaRPr>
            </a:p>
            <a:p>
              <a:pPr algn="r"/>
              <a:r>
                <a:rPr lang="en-US" sz="1000" dirty="0">
                  <a:latin typeface="+mj-lt"/>
                </a:rPr>
                <a:t>75</a:t>
              </a:r>
            </a:p>
            <a:p>
              <a:pPr algn="r"/>
              <a:endParaRPr lang="en-US" sz="1000" dirty="0">
                <a:latin typeface="+mj-lt"/>
              </a:endParaRPr>
            </a:p>
            <a:p>
              <a:pPr algn="r"/>
              <a:endParaRPr lang="en-US" sz="1000" dirty="0">
                <a:latin typeface="+mj-lt"/>
              </a:endParaRPr>
            </a:p>
            <a:p>
              <a:pPr algn="r"/>
              <a:endParaRPr lang="en-US" sz="1000" dirty="0">
                <a:latin typeface="+mj-lt"/>
              </a:endParaRPr>
            </a:p>
            <a:p>
              <a:pPr algn="r"/>
              <a:r>
                <a:rPr lang="en-US" sz="1000" dirty="0">
                  <a:latin typeface="+mj-lt"/>
                </a:rPr>
                <a:t>50</a:t>
              </a:r>
            </a:p>
            <a:p>
              <a:pPr algn="r"/>
              <a:endParaRPr lang="en-US" sz="1000" dirty="0">
                <a:latin typeface="+mj-lt"/>
              </a:endParaRPr>
            </a:p>
            <a:p>
              <a:pPr algn="r"/>
              <a:endParaRPr lang="en-US" sz="1000" dirty="0">
                <a:latin typeface="+mj-lt"/>
              </a:endParaRPr>
            </a:p>
            <a:p>
              <a:pPr algn="r"/>
              <a:endParaRPr lang="en-US" sz="1000" dirty="0">
                <a:latin typeface="+mj-lt"/>
              </a:endParaRPr>
            </a:p>
            <a:p>
              <a:pPr algn="r"/>
              <a:r>
                <a:rPr lang="en-US" sz="1000" dirty="0">
                  <a:latin typeface="+mj-lt"/>
                </a:rPr>
                <a:t>25</a:t>
              </a:r>
            </a:p>
            <a:p>
              <a:pPr algn="r"/>
              <a:endParaRPr lang="en-US" sz="1000" dirty="0">
                <a:latin typeface="+mj-lt"/>
              </a:endParaRPr>
            </a:p>
            <a:p>
              <a:pPr algn="r"/>
              <a:endParaRPr lang="en-US" sz="1000" dirty="0">
                <a:latin typeface="+mj-lt"/>
              </a:endParaRPr>
            </a:p>
            <a:p>
              <a:pPr algn="r"/>
              <a:endParaRPr lang="en-US" sz="1000" dirty="0">
                <a:latin typeface="+mj-lt"/>
              </a:endParaRPr>
            </a:p>
            <a:p>
              <a:pPr algn="r"/>
              <a:r>
                <a:rPr lang="en-US" sz="1000" dirty="0">
                  <a:latin typeface="+mj-lt"/>
                </a:rPr>
                <a:t>0</a:t>
              </a:r>
            </a:p>
          </p:txBody>
        </p:sp>
        <p:sp>
          <p:nvSpPr>
            <p:cNvPr id="8" name="TextBox 7">
              <a:extLst>
                <a:ext uri="{FF2B5EF4-FFF2-40B4-BE49-F238E27FC236}">
                  <a16:creationId xmlns:a16="http://schemas.microsoft.com/office/drawing/2014/main" id="{573003A5-4064-0544-94A4-321C89B6BFA8}"/>
                </a:ext>
              </a:extLst>
            </p:cNvPr>
            <p:cNvSpPr txBox="1"/>
            <p:nvPr/>
          </p:nvSpPr>
          <p:spPr>
            <a:xfrm rot="16200000">
              <a:off x="1323662" y="3309825"/>
              <a:ext cx="885179" cy="276999"/>
            </a:xfrm>
            <a:prstGeom prst="rect">
              <a:avLst/>
            </a:prstGeom>
            <a:noFill/>
          </p:spPr>
          <p:txBody>
            <a:bodyPr wrap="none" rtlCol="0">
              <a:spAutoFit/>
            </a:bodyPr>
            <a:lstStyle/>
            <a:p>
              <a:r>
                <a:rPr lang="en-US" sz="1200" dirty="0">
                  <a:latin typeface="+mj-lt"/>
                </a:rPr>
                <a:t>Abundance</a:t>
              </a:r>
            </a:p>
          </p:txBody>
        </p:sp>
      </p:grpSp>
    </p:spTree>
    <p:extLst>
      <p:ext uri="{BB962C8B-B14F-4D97-AF65-F5344CB8AC3E}">
        <p14:creationId xmlns:p14="http://schemas.microsoft.com/office/powerpoint/2010/main" val="23941236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614E9-8B10-DD45-8D69-C06D1F196FB7}"/>
              </a:ext>
            </a:extLst>
          </p:cNvPr>
          <p:cNvSpPr>
            <a:spLocks noGrp="1"/>
          </p:cNvSpPr>
          <p:nvPr>
            <p:ph type="title"/>
          </p:nvPr>
        </p:nvSpPr>
        <p:spPr>
          <a:xfrm>
            <a:off x="1562582" y="1921397"/>
            <a:ext cx="9097947" cy="3022278"/>
          </a:xfrm>
        </p:spPr>
        <p:txBody>
          <a:bodyPr vert="horz" lIns="91440" tIns="45720" rIns="91440" bIns="45720" rtlCol="0" anchor="ctr">
            <a:normAutofit/>
          </a:bodyPr>
          <a:lstStyle/>
          <a:p>
            <a:r>
              <a:rPr lang="en-US" sz="3600" dirty="0"/>
              <a:t>Using taxonomy for quality control of your data</a:t>
            </a:r>
            <a:endParaRPr lang="en-US" sz="3600" kern="1200" dirty="0">
              <a:solidFill>
                <a:schemeClr val="tx1">
                  <a:lumMod val="85000"/>
                  <a:lumOff val="15000"/>
                </a:schemeClr>
              </a:solidFill>
              <a:latin typeface="+mj-lt"/>
              <a:ea typeface="+mj-ea"/>
              <a:cs typeface="+mj-cs"/>
            </a:endParaRPr>
          </a:p>
        </p:txBody>
      </p:sp>
    </p:spTree>
    <p:extLst>
      <p:ext uri="{BB962C8B-B14F-4D97-AF65-F5344CB8AC3E}">
        <p14:creationId xmlns:p14="http://schemas.microsoft.com/office/powerpoint/2010/main" val="17787795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838200" y="252860"/>
            <a:ext cx="10515600" cy="1325563"/>
          </a:xfrm>
        </p:spPr>
        <p:txBody>
          <a:bodyPr>
            <a:normAutofit/>
          </a:bodyPr>
          <a:lstStyle/>
          <a:p>
            <a:pPr algn="ctr"/>
            <a:r>
              <a:rPr lang="en-US" sz="3600" dirty="0">
                <a:ea typeface="Helvetica" charset="0"/>
                <a:cs typeface="Helvetica" charset="0"/>
              </a:rPr>
              <a:t>Animal host-associated microbiomes </a:t>
            </a:r>
          </a:p>
        </p:txBody>
      </p:sp>
      <p:sp>
        <p:nvSpPr>
          <p:cNvPr id="3" name="Rectangle 2"/>
          <p:cNvSpPr/>
          <p:nvPr/>
        </p:nvSpPr>
        <p:spPr>
          <a:xfrm>
            <a:off x="1012751" y="1578423"/>
            <a:ext cx="10341049" cy="769441"/>
          </a:xfrm>
          <a:prstGeom prst="rect">
            <a:avLst/>
          </a:prstGeom>
        </p:spPr>
        <p:txBody>
          <a:bodyPr wrap="square">
            <a:spAutoFit/>
          </a:bodyPr>
          <a:lstStyle/>
          <a:p>
            <a:r>
              <a:rPr lang="en-US" sz="2400" dirty="0">
                <a:ea typeface="Helvetica" charset="0"/>
                <a:cs typeface="Helvetica" charset="0"/>
              </a:rPr>
              <a:t>Mitochondrial 16S sequences:</a:t>
            </a:r>
          </a:p>
          <a:p>
            <a:r>
              <a:rPr lang="en-US" sz="2000" dirty="0">
                <a:ea typeface="Helvetica Light" charset="0"/>
                <a:cs typeface="Helvetica Light" charset="0"/>
              </a:rPr>
              <a:t>k__Bacteria;p__Proteobacteria;c__Alphaproteobacteria;o__Rickettsiales;f__mitochondria</a:t>
            </a:r>
          </a:p>
        </p:txBody>
      </p:sp>
      <p:sp>
        <p:nvSpPr>
          <p:cNvPr id="4" name="Title 1">
            <a:extLst>
              <a:ext uri="{FF2B5EF4-FFF2-40B4-BE49-F238E27FC236}">
                <a16:creationId xmlns:a16="http://schemas.microsoft.com/office/drawing/2014/main" id="{2D4C898B-3DE2-FC4D-90E4-55DA1FA8089C}"/>
              </a:ext>
            </a:extLst>
          </p:cNvPr>
          <p:cNvSpPr txBox="1">
            <a:spLocks/>
          </p:cNvSpPr>
          <p:nvPr/>
        </p:nvSpPr>
        <p:spPr>
          <a:xfrm>
            <a:off x="838200" y="327176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ea typeface="Helvetica" charset="0"/>
                <a:cs typeface="Helvetica" charset="0"/>
              </a:rPr>
              <a:t>Plant-associated microbiomes </a:t>
            </a:r>
          </a:p>
        </p:txBody>
      </p:sp>
      <p:sp>
        <p:nvSpPr>
          <p:cNvPr id="5" name="Rectangle 4">
            <a:extLst>
              <a:ext uri="{FF2B5EF4-FFF2-40B4-BE49-F238E27FC236}">
                <a16:creationId xmlns:a16="http://schemas.microsoft.com/office/drawing/2014/main" id="{464EB831-6AED-3641-A5B9-252F3355B26E}"/>
              </a:ext>
            </a:extLst>
          </p:cNvPr>
          <p:cNvSpPr/>
          <p:nvPr/>
        </p:nvSpPr>
        <p:spPr>
          <a:xfrm>
            <a:off x="838200" y="4721013"/>
            <a:ext cx="10515600" cy="1384995"/>
          </a:xfrm>
          <a:prstGeom prst="rect">
            <a:avLst/>
          </a:prstGeom>
        </p:spPr>
        <p:txBody>
          <a:bodyPr wrap="square">
            <a:spAutoFit/>
          </a:bodyPr>
          <a:lstStyle/>
          <a:p>
            <a:r>
              <a:rPr lang="en-US" sz="2400" dirty="0">
                <a:solidFill>
                  <a:srgbClr val="000000"/>
                </a:solidFill>
                <a:ea typeface="Helvetica Light" charset="0"/>
                <a:cs typeface="Helvetica Light" charset="0"/>
              </a:rPr>
              <a:t>Chloroplast 16S sequences:</a:t>
            </a:r>
          </a:p>
          <a:p>
            <a:r>
              <a:rPr lang="en-US" sz="2000" dirty="0">
                <a:solidFill>
                  <a:srgbClr val="000000"/>
                </a:solidFill>
                <a:ea typeface="Helvetica Light" charset="0"/>
                <a:cs typeface="Helvetica Light" charset="0"/>
              </a:rPr>
              <a:t>k__Bacteria;p__Cyanobacteria;c__Chloroplast;o__Chlorophyta;f__;g__	</a:t>
            </a:r>
          </a:p>
          <a:p>
            <a:r>
              <a:rPr lang="en-US" sz="2000" dirty="0">
                <a:solidFill>
                  <a:srgbClr val="000000"/>
                </a:solidFill>
                <a:ea typeface="Helvetica Light" charset="0"/>
                <a:cs typeface="Helvetica Light" charset="0"/>
              </a:rPr>
              <a:t>k__Bacteria;p__Cyanobacteria;c__Chloroplast;o__Chlorophyta;f__Trebouxiophyceae;g__	</a:t>
            </a:r>
          </a:p>
          <a:p>
            <a:r>
              <a:rPr lang="en-US" sz="2000" dirty="0">
                <a:solidFill>
                  <a:srgbClr val="000000"/>
                </a:solidFill>
                <a:ea typeface="Helvetica Light" charset="0"/>
                <a:cs typeface="Helvetica Light" charset="0"/>
              </a:rPr>
              <a:t>k__Bacteria;p__Cyanobacteria;c__Chloroplast;o__Streptophyta;f__;g__	</a:t>
            </a:r>
          </a:p>
        </p:txBody>
      </p:sp>
    </p:spTree>
    <p:extLst>
      <p:ext uri="{BB962C8B-B14F-4D97-AF65-F5344CB8AC3E}">
        <p14:creationId xmlns:p14="http://schemas.microsoft.com/office/powerpoint/2010/main" val="12704841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145"/>
          <p:cNvSpPr/>
          <p:nvPr/>
        </p:nvSpPr>
        <p:spPr>
          <a:xfrm>
            <a:off x="464343" y="417715"/>
            <a:ext cx="9802800" cy="615600"/>
          </a:xfrm>
          <a:prstGeom prst="rect">
            <a:avLst/>
          </a:prstGeom>
          <a:noFill/>
          <a:ln>
            <a:noFill/>
          </a:ln>
        </p:spPr>
        <p:txBody>
          <a:bodyPr spcFirstLastPara="1" wrap="square" lIns="0" tIns="0" rIns="0" bIns="0" anchor="ctr" anchorCtr="0">
            <a:noAutofit/>
          </a:bodyPr>
          <a:lstStyle/>
          <a:p>
            <a:r>
              <a:rPr lang="en" sz="4000" dirty="0">
                <a:solidFill>
                  <a:schemeClr val="dk1"/>
                </a:solidFill>
                <a:latin typeface="+mj-lt"/>
              </a:rPr>
              <a:t>Comparing microbial communities</a:t>
            </a:r>
            <a:endParaRPr sz="4000" dirty="0">
              <a:latin typeface="+mj-lt"/>
            </a:endParaRPr>
          </a:p>
        </p:txBody>
      </p:sp>
      <p:sp>
        <p:nvSpPr>
          <p:cNvPr id="1050" name="Google Shape;1050;p145"/>
          <p:cNvSpPr/>
          <p:nvPr/>
        </p:nvSpPr>
        <p:spPr>
          <a:xfrm>
            <a:off x="1043667" y="1567200"/>
            <a:ext cx="10654000" cy="4357600"/>
          </a:xfrm>
          <a:prstGeom prst="rect">
            <a:avLst/>
          </a:prstGeom>
          <a:noFill/>
          <a:ln>
            <a:noFill/>
          </a:ln>
        </p:spPr>
        <p:txBody>
          <a:bodyPr spcFirstLastPara="1" wrap="square" lIns="0" tIns="0" rIns="0" bIns="0" anchor="ctr" anchorCtr="0">
            <a:noAutofit/>
          </a:bodyPr>
          <a:lstStyle/>
          <a:p>
            <a:r>
              <a:rPr lang="en" sz="2667" dirty="0">
                <a:solidFill>
                  <a:schemeClr val="dk1"/>
                </a:solidFill>
              </a:rPr>
              <a:t>How many different OTUs/ASVs are there? </a:t>
            </a:r>
            <a:r>
              <a:rPr lang="en" sz="2667" i="1" dirty="0">
                <a:solidFill>
                  <a:srgbClr val="CC0000"/>
                </a:solidFill>
              </a:rPr>
              <a:t>Alpha diversity</a:t>
            </a:r>
            <a:r>
              <a:rPr lang="en" sz="2667" i="1" dirty="0">
                <a:solidFill>
                  <a:srgbClr val="999999"/>
                </a:solidFill>
              </a:rPr>
              <a:t> </a:t>
            </a:r>
            <a:endParaRPr sz="2667" i="1" dirty="0">
              <a:solidFill>
                <a:srgbClr val="999999"/>
              </a:solidFill>
            </a:endParaRPr>
          </a:p>
          <a:p>
            <a:endParaRPr sz="2667" dirty="0">
              <a:solidFill>
                <a:schemeClr val="dk1"/>
              </a:solidFill>
            </a:endParaRPr>
          </a:p>
          <a:p>
            <a:r>
              <a:rPr lang="en" sz="2667" dirty="0">
                <a:solidFill>
                  <a:schemeClr val="dk1"/>
                </a:solidFill>
              </a:rPr>
              <a:t>How similar are pairs of samples? </a:t>
            </a:r>
            <a:r>
              <a:rPr lang="en" sz="2667" i="1" dirty="0">
                <a:solidFill>
                  <a:srgbClr val="CC0000"/>
                </a:solidFill>
              </a:rPr>
              <a:t>Beta diversity</a:t>
            </a:r>
            <a:endParaRPr sz="2667" i="1" dirty="0">
              <a:solidFill>
                <a:srgbClr val="CC0000"/>
              </a:solidFill>
            </a:endParaRPr>
          </a:p>
          <a:p>
            <a:endParaRPr sz="2667" dirty="0">
              <a:solidFill>
                <a:srgbClr val="A6A6A6"/>
              </a:solidFill>
            </a:endParaRPr>
          </a:p>
          <a:p>
            <a:pPr>
              <a:buClr>
                <a:schemeClr val="dk1"/>
              </a:buClr>
            </a:pPr>
            <a:r>
              <a:rPr lang="en" sz="2667" dirty="0">
                <a:solidFill>
                  <a:schemeClr val="dk1"/>
                </a:solidFill>
              </a:rPr>
              <a:t>Who is there? </a:t>
            </a:r>
            <a:r>
              <a:rPr lang="en" sz="2667" i="1" dirty="0">
                <a:solidFill>
                  <a:srgbClr val="CC0000"/>
                </a:solidFill>
              </a:rPr>
              <a:t>Taxonomic profiling, differential abundance testing</a:t>
            </a:r>
            <a:r>
              <a:rPr lang="en" sz="2667" i="1" dirty="0">
                <a:solidFill>
                  <a:srgbClr val="990000"/>
                </a:solidFill>
              </a:rPr>
              <a:t> </a:t>
            </a:r>
            <a:endParaRPr sz="2667" dirty="0">
              <a:solidFill>
                <a:srgbClr val="990000"/>
              </a:solidFill>
            </a:endParaRPr>
          </a:p>
        </p:txBody>
      </p:sp>
    </p:spTree>
    <p:extLst>
      <p:ext uri="{BB962C8B-B14F-4D97-AF65-F5344CB8AC3E}">
        <p14:creationId xmlns:p14="http://schemas.microsoft.com/office/powerpoint/2010/main" val="4217487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80"/>
        <p:cNvGrpSpPr/>
        <p:nvPr/>
      </p:nvGrpSpPr>
      <p:grpSpPr>
        <a:xfrm>
          <a:off x="0" y="0"/>
          <a:ext cx="0" cy="0"/>
          <a:chOff x="0" y="0"/>
          <a:chExt cx="0" cy="0"/>
        </a:xfrm>
      </p:grpSpPr>
      <p:sp>
        <p:nvSpPr>
          <p:cNvPr id="2581" name="Google Shape;2581;p315"/>
          <p:cNvSpPr txBox="1"/>
          <p:nvPr/>
        </p:nvSpPr>
        <p:spPr>
          <a:xfrm>
            <a:off x="107033" y="107000"/>
            <a:ext cx="10826800" cy="653600"/>
          </a:xfrm>
          <a:prstGeom prst="rect">
            <a:avLst/>
          </a:prstGeom>
          <a:noFill/>
          <a:ln>
            <a:noFill/>
          </a:ln>
        </p:spPr>
        <p:txBody>
          <a:bodyPr spcFirstLastPara="1" wrap="square" lIns="121900" tIns="121900" rIns="121900" bIns="121900" anchor="t" anchorCtr="0">
            <a:noAutofit/>
          </a:bodyPr>
          <a:lstStyle/>
          <a:p>
            <a:pPr>
              <a:buClr>
                <a:srgbClr val="000000"/>
              </a:buClr>
              <a:buSzPts val="2400"/>
            </a:pPr>
            <a:r>
              <a:rPr lang="en" sz="3200">
                <a:solidFill>
                  <a:srgbClr val="000000"/>
                </a:solidFill>
                <a:latin typeface="Arial"/>
                <a:ea typeface="Arial"/>
                <a:cs typeface="Arial"/>
                <a:sym typeface="Arial"/>
              </a:rPr>
              <a:t>What features of microbiomes differ?</a:t>
            </a:r>
            <a:endParaRPr sz="3200">
              <a:solidFill>
                <a:srgbClr val="000000"/>
              </a:solidFill>
              <a:latin typeface="Arial"/>
              <a:ea typeface="Arial"/>
              <a:cs typeface="Arial"/>
              <a:sym typeface="Arial"/>
            </a:endParaRPr>
          </a:p>
          <a:p>
            <a:pPr>
              <a:buClr>
                <a:srgbClr val="000000"/>
              </a:buClr>
              <a:buSzPts val="2400"/>
            </a:pPr>
            <a:r>
              <a:rPr lang="en" sz="3200">
                <a:solidFill>
                  <a:srgbClr val="000000"/>
                </a:solidFill>
                <a:latin typeface="Arial"/>
                <a:ea typeface="Arial"/>
                <a:cs typeface="Arial"/>
                <a:sym typeface="Arial"/>
              </a:rPr>
              <a:t>    </a:t>
            </a:r>
            <a:r>
              <a:rPr lang="en" sz="2400">
                <a:solidFill>
                  <a:srgbClr val="000000"/>
                </a:solidFill>
                <a:latin typeface="Arial"/>
                <a:ea typeface="Arial"/>
                <a:cs typeface="Arial"/>
                <a:sym typeface="Arial"/>
              </a:rPr>
              <a:t>Community richness (often referred to as alpha diversity)</a:t>
            </a:r>
            <a:r>
              <a:rPr lang="en" sz="3200">
                <a:solidFill>
                  <a:srgbClr val="000000"/>
                </a:solidFill>
                <a:latin typeface="Arial"/>
                <a:ea typeface="Arial"/>
                <a:cs typeface="Arial"/>
                <a:sym typeface="Arial"/>
              </a:rPr>
              <a:t> </a:t>
            </a:r>
            <a:endParaRPr sz="3200">
              <a:solidFill>
                <a:srgbClr val="000000"/>
              </a:solidFill>
              <a:latin typeface="Arial"/>
              <a:ea typeface="Arial"/>
              <a:cs typeface="Arial"/>
              <a:sym typeface="Arial"/>
            </a:endParaRPr>
          </a:p>
        </p:txBody>
      </p:sp>
      <p:sp>
        <p:nvSpPr>
          <p:cNvPr id="2582" name="Google Shape;2582;p315"/>
          <p:cNvSpPr txBox="1"/>
          <p:nvPr/>
        </p:nvSpPr>
        <p:spPr>
          <a:xfrm>
            <a:off x="208633" y="5496239"/>
            <a:ext cx="3663600" cy="387600"/>
          </a:xfrm>
          <a:prstGeom prst="rect">
            <a:avLst/>
          </a:prstGeom>
          <a:noFill/>
          <a:ln>
            <a:noFill/>
          </a:ln>
        </p:spPr>
        <p:txBody>
          <a:bodyPr spcFirstLastPara="1" wrap="square" lIns="121900" tIns="121900" rIns="121900" bIns="121900" anchor="t" anchorCtr="0">
            <a:noAutofit/>
          </a:bodyPr>
          <a:lstStyle/>
          <a:p>
            <a:pPr>
              <a:buClr>
                <a:srgbClr val="000000"/>
              </a:buClr>
              <a:buSzPts val="600"/>
            </a:pPr>
            <a:r>
              <a:rPr lang="en" sz="800">
                <a:solidFill>
                  <a:srgbClr val="000000"/>
                </a:solidFill>
                <a:latin typeface="Arial"/>
                <a:ea typeface="Arial"/>
                <a:cs typeface="Arial"/>
                <a:sym typeface="Arial"/>
              </a:rPr>
              <a:t>Image source: http://miriadna.com/desctopwalls/images/max/Field-of-yellow-tulips.jpg</a:t>
            </a:r>
            <a:endParaRPr sz="800">
              <a:solidFill>
                <a:srgbClr val="000000"/>
              </a:solidFill>
              <a:latin typeface="Arial"/>
              <a:ea typeface="Arial"/>
              <a:cs typeface="Arial"/>
              <a:sym typeface="Arial"/>
            </a:endParaRPr>
          </a:p>
        </p:txBody>
      </p:sp>
      <p:pic>
        <p:nvPicPr>
          <p:cNvPr id="2583" name="Google Shape;2583;p315"/>
          <p:cNvPicPr preferRelativeResize="0"/>
          <p:nvPr/>
        </p:nvPicPr>
        <p:blipFill rotWithShape="1">
          <a:blip r:embed="rId3">
            <a:alphaModFix/>
          </a:blip>
          <a:srcRect/>
          <a:stretch/>
        </p:blipFill>
        <p:spPr>
          <a:xfrm>
            <a:off x="205867" y="1937932"/>
            <a:ext cx="5321236" cy="3546565"/>
          </a:xfrm>
          <a:prstGeom prst="rect">
            <a:avLst/>
          </a:prstGeom>
          <a:noFill/>
          <a:ln>
            <a:noFill/>
          </a:ln>
        </p:spPr>
      </p:pic>
      <p:sp>
        <p:nvSpPr>
          <p:cNvPr id="2584" name="Google Shape;2584;p315"/>
          <p:cNvSpPr txBox="1"/>
          <p:nvPr/>
        </p:nvSpPr>
        <p:spPr>
          <a:xfrm>
            <a:off x="5788867" y="5489000"/>
            <a:ext cx="2966800" cy="580000"/>
          </a:xfrm>
          <a:prstGeom prst="rect">
            <a:avLst/>
          </a:prstGeom>
          <a:noFill/>
          <a:ln>
            <a:noFill/>
          </a:ln>
        </p:spPr>
        <p:txBody>
          <a:bodyPr spcFirstLastPara="1" wrap="square" lIns="121900" tIns="121900" rIns="121900" bIns="121900" anchor="t" anchorCtr="0">
            <a:noAutofit/>
          </a:bodyPr>
          <a:lstStyle/>
          <a:p>
            <a:pPr>
              <a:buClr>
                <a:srgbClr val="000000"/>
              </a:buClr>
              <a:buSzPts val="600"/>
            </a:pPr>
            <a:r>
              <a:rPr lang="en" sz="800">
                <a:solidFill>
                  <a:srgbClr val="000000"/>
                </a:solidFill>
                <a:latin typeface="Arial"/>
                <a:ea typeface="Arial"/>
                <a:cs typeface="Arial"/>
                <a:sym typeface="Arial"/>
              </a:rPr>
              <a:t>Image source:</a:t>
            </a:r>
            <a:endParaRPr sz="800">
              <a:solidFill>
                <a:srgbClr val="000000"/>
              </a:solidFill>
              <a:latin typeface="Arial"/>
              <a:ea typeface="Arial"/>
              <a:cs typeface="Arial"/>
              <a:sym typeface="Arial"/>
            </a:endParaRPr>
          </a:p>
          <a:p>
            <a:pPr>
              <a:buClr>
                <a:srgbClr val="000000"/>
              </a:buClr>
              <a:buSzPts val="600"/>
            </a:pPr>
            <a:r>
              <a:rPr lang="en" sz="800">
                <a:solidFill>
                  <a:srgbClr val="000000"/>
                </a:solidFill>
                <a:latin typeface="Arial"/>
                <a:ea typeface="Arial"/>
                <a:cs typeface="Arial"/>
                <a:sym typeface="Arial"/>
              </a:rPr>
              <a:t>https://imgflip.com/memetemplate/62338435/Flower-garden</a:t>
            </a:r>
            <a:endParaRPr sz="800">
              <a:solidFill>
                <a:srgbClr val="000000"/>
              </a:solidFill>
              <a:latin typeface="Arial"/>
              <a:ea typeface="Arial"/>
              <a:cs typeface="Arial"/>
              <a:sym typeface="Arial"/>
            </a:endParaRPr>
          </a:p>
        </p:txBody>
      </p:sp>
      <p:pic>
        <p:nvPicPr>
          <p:cNvPr id="2585" name="Google Shape;2585;p315"/>
          <p:cNvPicPr preferRelativeResize="0"/>
          <p:nvPr/>
        </p:nvPicPr>
        <p:blipFill rotWithShape="1">
          <a:blip r:embed="rId4">
            <a:alphaModFix/>
          </a:blip>
          <a:srcRect/>
          <a:stretch/>
        </p:blipFill>
        <p:spPr>
          <a:xfrm>
            <a:off x="5814032" y="1937933"/>
            <a:ext cx="5674496" cy="354656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95"/>
        <p:cNvGrpSpPr/>
        <p:nvPr/>
      </p:nvGrpSpPr>
      <p:grpSpPr>
        <a:xfrm>
          <a:off x="0" y="0"/>
          <a:ext cx="0" cy="0"/>
          <a:chOff x="0" y="0"/>
          <a:chExt cx="0" cy="0"/>
        </a:xfrm>
      </p:grpSpPr>
      <p:sp>
        <p:nvSpPr>
          <p:cNvPr id="2596" name="Google Shape;2596;p317"/>
          <p:cNvSpPr txBox="1"/>
          <p:nvPr/>
        </p:nvSpPr>
        <p:spPr>
          <a:xfrm>
            <a:off x="107033" y="107000"/>
            <a:ext cx="10826800" cy="653600"/>
          </a:xfrm>
          <a:prstGeom prst="rect">
            <a:avLst/>
          </a:prstGeom>
          <a:noFill/>
          <a:ln>
            <a:noFill/>
          </a:ln>
        </p:spPr>
        <p:txBody>
          <a:bodyPr spcFirstLastPara="1" wrap="square" lIns="121900" tIns="121900" rIns="121900" bIns="121900" anchor="t" anchorCtr="0">
            <a:noAutofit/>
          </a:bodyPr>
          <a:lstStyle/>
          <a:p>
            <a:pPr>
              <a:buClr>
                <a:srgbClr val="000000"/>
              </a:buClr>
              <a:buSzPts val="2400"/>
            </a:pPr>
            <a:r>
              <a:rPr lang="en" sz="3200">
                <a:solidFill>
                  <a:srgbClr val="000000"/>
                </a:solidFill>
                <a:latin typeface="Arial"/>
                <a:ea typeface="Arial"/>
                <a:cs typeface="Arial"/>
                <a:sym typeface="Arial"/>
              </a:rPr>
              <a:t>What features of microbiomes differ?</a:t>
            </a:r>
            <a:endParaRPr sz="3200">
              <a:solidFill>
                <a:srgbClr val="000000"/>
              </a:solidFill>
              <a:latin typeface="Arial"/>
              <a:ea typeface="Arial"/>
              <a:cs typeface="Arial"/>
              <a:sym typeface="Arial"/>
            </a:endParaRPr>
          </a:p>
          <a:p>
            <a:pPr>
              <a:buClr>
                <a:srgbClr val="000000"/>
              </a:buClr>
              <a:buSzPts val="2400"/>
            </a:pPr>
            <a:r>
              <a:rPr lang="en" sz="3200">
                <a:solidFill>
                  <a:srgbClr val="000000"/>
                </a:solidFill>
                <a:latin typeface="Arial"/>
                <a:ea typeface="Arial"/>
                <a:cs typeface="Arial"/>
                <a:sym typeface="Arial"/>
              </a:rPr>
              <a:t>    </a:t>
            </a:r>
            <a:r>
              <a:rPr lang="en" sz="2400">
                <a:solidFill>
                  <a:srgbClr val="000000"/>
                </a:solidFill>
                <a:latin typeface="Arial"/>
                <a:ea typeface="Arial"/>
                <a:cs typeface="Arial"/>
                <a:sym typeface="Arial"/>
              </a:rPr>
              <a:t>Community composition (often referred to as beta diversity)</a:t>
            </a:r>
            <a:r>
              <a:rPr lang="en" sz="3200">
                <a:solidFill>
                  <a:srgbClr val="000000"/>
                </a:solidFill>
                <a:latin typeface="Arial"/>
                <a:ea typeface="Arial"/>
                <a:cs typeface="Arial"/>
                <a:sym typeface="Arial"/>
              </a:rPr>
              <a:t> </a:t>
            </a:r>
            <a:endParaRPr sz="3200">
              <a:solidFill>
                <a:srgbClr val="000000"/>
              </a:solidFill>
              <a:latin typeface="Arial"/>
              <a:ea typeface="Arial"/>
              <a:cs typeface="Arial"/>
              <a:sym typeface="Arial"/>
            </a:endParaRPr>
          </a:p>
        </p:txBody>
      </p:sp>
      <p:sp>
        <p:nvSpPr>
          <p:cNvPr id="2597" name="Google Shape;2597;p317"/>
          <p:cNvSpPr/>
          <p:nvPr/>
        </p:nvSpPr>
        <p:spPr>
          <a:xfrm>
            <a:off x="6087900" y="2060533"/>
            <a:ext cx="5682000" cy="1966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pic>
        <p:nvPicPr>
          <p:cNvPr id="2598" name="Google Shape;2598;p317"/>
          <p:cNvPicPr preferRelativeResize="0"/>
          <p:nvPr/>
        </p:nvPicPr>
        <p:blipFill rotWithShape="1">
          <a:blip r:embed="rId3">
            <a:alphaModFix/>
          </a:blip>
          <a:srcRect/>
          <a:stretch/>
        </p:blipFill>
        <p:spPr>
          <a:xfrm>
            <a:off x="5814034" y="1937933"/>
            <a:ext cx="5674503" cy="3663600"/>
          </a:xfrm>
          <a:prstGeom prst="rect">
            <a:avLst/>
          </a:prstGeom>
          <a:noFill/>
          <a:ln>
            <a:noFill/>
          </a:ln>
        </p:spPr>
      </p:pic>
      <p:sp>
        <p:nvSpPr>
          <p:cNvPr id="2599" name="Google Shape;2599;p317"/>
          <p:cNvSpPr txBox="1"/>
          <p:nvPr/>
        </p:nvSpPr>
        <p:spPr>
          <a:xfrm>
            <a:off x="5814033" y="5777033"/>
            <a:ext cx="2966800" cy="580000"/>
          </a:xfrm>
          <a:prstGeom prst="rect">
            <a:avLst/>
          </a:prstGeom>
          <a:noFill/>
          <a:ln>
            <a:noFill/>
          </a:ln>
        </p:spPr>
        <p:txBody>
          <a:bodyPr spcFirstLastPara="1" wrap="square" lIns="121900" tIns="121900" rIns="121900" bIns="121900" anchor="t" anchorCtr="0">
            <a:noAutofit/>
          </a:bodyPr>
          <a:lstStyle/>
          <a:p>
            <a:pPr>
              <a:buClr>
                <a:srgbClr val="000000"/>
              </a:buClr>
              <a:buSzPts val="600"/>
            </a:pPr>
            <a:r>
              <a:rPr lang="en" sz="800">
                <a:solidFill>
                  <a:srgbClr val="000000"/>
                </a:solidFill>
                <a:latin typeface="Arial"/>
                <a:ea typeface="Arial"/>
                <a:cs typeface="Arial"/>
                <a:sym typeface="Arial"/>
              </a:rPr>
              <a:t>Image source:</a:t>
            </a:r>
            <a:endParaRPr sz="800">
              <a:solidFill>
                <a:srgbClr val="000000"/>
              </a:solidFill>
              <a:latin typeface="Arial"/>
              <a:ea typeface="Arial"/>
              <a:cs typeface="Arial"/>
              <a:sym typeface="Arial"/>
            </a:endParaRPr>
          </a:p>
          <a:p>
            <a:pPr>
              <a:buClr>
                <a:srgbClr val="000000"/>
              </a:buClr>
              <a:buSzPts val="600"/>
            </a:pPr>
            <a:r>
              <a:rPr lang="en" sz="800">
                <a:solidFill>
                  <a:srgbClr val="000000"/>
                </a:solidFill>
                <a:latin typeface="Arial"/>
                <a:ea typeface="Arial"/>
                <a:cs typeface="Arial"/>
                <a:sym typeface="Arial"/>
              </a:rPr>
              <a:t>https://imgflip.com/memetemplate/62338435/Flower-garden</a:t>
            </a:r>
            <a:endParaRPr sz="800">
              <a:solidFill>
                <a:srgbClr val="000000"/>
              </a:solidFill>
              <a:latin typeface="Arial"/>
              <a:ea typeface="Arial"/>
              <a:cs typeface="Arial"/>
              <a:sym typeface="Arial"/>
            </a:endParaRPr>
          </a:p>
        </p:txBody>
      </p:sp>
      <p:pic>
        <p:nvPicPr>
          <p:cNvPr id="2600" name="Google Shape;2600;p317"/>
          <p:cNvPicPr preferRelativeResize="0"/>
          <p:nvPr/>
        </p:nvPicPr>
        <p:blipFill rotWithShape="1">
          <a:blip r:embed="rId4">
            <a:alphaModFix/>
          </a:blip>
          <a:srcRect/>
          <a:stretch/>
        </p:blipFill>
        <p:spPr>
          <a:xfrm>
            <a:off x="390500" y="1913367"/>
            <a:ext cx="5213133" cy="3663599"/>
          </a:xfrm>
          <a:prstGeom prst="rect">
            <a:avLst/>
          </a:prstGeom>
          <a:noFill/>
          <a:ln>
            <a:noFill/>
          </a:ln>
        </p:spPr>
      </p:pic>
      <p:sp>
        <p:nvSpPr>
          <p:cNvPr id="2601" name="Google Shape;2601;p317"/>
          <p:cNvSpPr txBox="1"/>
          <p:nvPr/>
        </p:nvSpPr>
        <p:spPr>
          <a:xfrm>
            <a:off x="444088" y="5787033"/>
            <a:ext cx="3357600" cy="468400"/>
          </a:xfrm>
          <a:prstGeom prst="rect">
            <a:avLst/>
          </a:prstGeom>
          <a:noFill/>
          <a:ln>
            <a:noFill/>
          </a:ln>
        </p:spPr>
        <p:txBody>
          <a:bodyPr spcFirstLastPara="1" wrap="square" lIns="121900" tIns="121900" rIns="121900" bIns="121900" anchor="t" anchorCtr="0">
            <a:noAutofit/>
          </a:bodyPr>
          <a:lstStyle/>
          <a:p>
            <a:pPr>
              <a:buClr>
                <a:srgbClr val="000000"/>
              </a:buClr>
              <a:buSzPts val="600"/>
            </a:pPr>
            <a:r>
              <a:rPr lang="en" sz="800">
                <a:solidFill>
                  <a:srgbClr val="000000"/>
                </a:solidFill>
                <a:latin typeface="Arial"/>
                <a:ea typeface="Arial"/>
                <a:cs typeface="Arial"/>
                <a:sym typeface="Arial"/>
              </a:rPr>
              <a:t>Image source:</a:t>
            </a:r>
            <a:endParaRPr sz="800">
              <a:solidFill>
                <a:srgbClr val="000000"/>
              </a:solidFill>
              <a:latin typeface="Arial"/>
              <a:ea typeface="Arial"/>
              <a:cs typeface="Arial"/>
              <a:sym typeface="Arial"/>
            </a:endParaRPr>
          </a:p>
          <a:p>
            <a:pPr>
              <a:buClr>
                <a:srgbClr val="000000"/>
              </a:buClr>
              <a:buSzPts val="600"/>
            </a:pPr>
            <a:r>
              <a:rPr lang="en" sz="800">
                <a:solidFill>
                  <a:srgbClr val="000000"/>
                </a:solidFill>
                <a:latin typeface="Arial"/>
                <a:ea typeface="Arial"/>
                <a:cs typeface="Arial"/>
                <a:sym typeface="Arial"/>
              </a:rPr>
              <a:t>https://shawnacoronado.com/front-lawn-vegetable-garden-design/</a:t>
            </a:r>
            <a:endParaRPr sz="80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10;&#10;Description automatically generated">
            <a:extLst>
              <a:ext uri="{FF2B5EF4-FFF2-40B4-BE49-F238E27FC236}">
                <a16:creationId xmlns:a16="http://schemas.microsoft.com/office/drawing/2014/main" id="{8296476F-7850-6E35-3960-7921DA516062}"/>
              </a:ext>
            </a:extLst>
          </p:cNvPr>
          <p:cNvPicPr>
            <a:picLocks noChangeAspect="1"/>
          </p:cNvPicPr>
          <p:nvPr/>
        </p:nvPicPr>
        <p:blipFill rotWithShape="1">
          <a:blip r:embed="rId3"/>
          <a:srcRect l="54449" t="85589"/>
          <a:stretch/>
        </p:blipFill>
        <p:spPr>
          <a:xfrm>
            <a:off x="9418578" y="1617192"/>
            <a:ext cx="6092931" cy="1693565"/>
          </a:xfrm>
          <a:prstGeom prst="rect">
            <a:avLst/>
          </a:prstGeom>
        </p:spPr>
      </p:pic>
      <p:grpSp>
        <p:nvGrpSpPr>
          <p:cNvPr id="14" name="Group 13">
            <a:extLst>
              <a:ext uri="{FF2B5EF4-FFF2-40B4-BE49-F238E27FC236}">
                <a16:creationId xmlns:a16="http://schemas.microsoft.com/office/drawing/2014/main" id="{CCCBB3A7-06A1-8648-FA70-0669B5F6D288}"/>
              </a:ext>
            </a:extLst>
          </p:cNvPr>
          <p:cNvGrpSpPr/>
          <p:nvPr/>
        </p:nvGrpSpPr>
        <p:grpSpPr>
          <a:xfrm>
            <a:off x="274238" y="0"/>
            <a:ext cx="11321377" cy="7003696"/>
            <a:chOff x="1143666" y="24396"/>
            <a:chExt cx="11321377" cy="7003696"/>
          </a:xfrm>
        </p:grpSpPr>
        <p:pic>
          <p:nvPicPr>
            <p:cNvPr id="5" name="Picture 4" descr="Graphical user interface&#10;&#10;Description automatically generated">
              <a:extLst>
                <a:ext uri="{FF2B5EF4-FFF2-40B4-BE49-F238E27FC236}">
                  <a16:creationId xmlns:a16="http://schemas.microsoft.com/office/drawing/2014/main" id="{25B0EDAB-8F0E-D71A-868A-B6369689F21C}"/>
                </a:ext>
              </a:extLst>
            </p:cNvPr>
            <p:cNvPicPr>
              <a:picLocks noChangeAspect="1"/>
            </p:cNvPicPr>
            <p:nvPr/>
          </p:nvPicPr>
          <p:blipFill rotWithShape="1">
            <a:blip r:embed="rId3"/>
            <a:srcRect t="21308" b="12080"/>
            <a:stretch/>
          </p:blipFill>
          <p:spPr>
            <a:xfrm>
              <a:off x="1143666" y="116105"/>
              <a:ext cx="11321377" cy="6625789"/>
            </a:xfrm>
            <a:prstGeom prst="rect">
              <a:avLst/>
            </a:prstGeom>
          </p:spPr>
        </p:pic>
        <p:sp>
          <p:nvSpPr>
            <p:cNvPr id="4" name="Rectangle 3">
              <a:extLst>
                <a:ext uri="{FF2B5EF4-FFF2-40B4-BE49-F238E27FC236}">
                  <a16:creationId xmlns:a16="http://schemas.microsoft.com/office/drawing/2014/main" id="{66D43878-955C-2FB8-B297-A81192E518E4}"/>
                </a:ext>
              </a:extLst>
            </p:cNvPr>
            <p:cNvSpPr/>
            <p:nvPr/>
          </p:nvSpPr>
          <p:spPr>
            <a:xfrm>
              <a:off x="9213888" y="4552689"/>
              <a:ext cx="1954710" cy="1694130"/>
            </a:xfrm>
            <a:prstGeom prst="rect">
              <a:avLst/>
            </a:prstGeom>
            <a:solidFill>
              <a:srgbClr val="E9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FA3E1A2-5C74-4754-47A5-236DD31AF8EE}"/>
                </a:ext>
              </a:extLst>
            </p:cNvPr>
            <p:cNvSpPr/>
            <p:nvPr/>
          </p:nvSpPr>
          <p:spPr>
            <a:xfrm>
              <a:off x="7604235" y="24396"/>
              <a:ext cx="3443006" cy="7997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A62B477-4A7C-A230-656B-370C12A448ED}"/>
                </a:ext>
              </a:extLst>
            </p:cNvPr>
            <p:cNvSpPr txBox="1"/>
            <p:nvPr/>
          </p:nvSpPr>
          <p:spPr>
            <a:xfrm>
              <a:off x="10226564" y="1247860"/>
              <a:ext cx="1907627" cy="369332"/>
            </a:xfrm>
            <a:prstGeom prst="rect">
              <a:avLst/>
            </a:prstGeom>
            <a:noFill/>
          </p:spPr>
          <p:txBody>
            <a:bodyPr wrap="square" rtlCol="0">
              <a:spAutoFit/>
            </a:bodyPr>
            <a:lstStyle/>
            <a:p>
              <a:r>
                <a:rPr lang="en-US" dirty="0"/>
                <a:t>Scale of influence</a:t>
              </a:r>
            </a:p>
          </p:txBody>
        </p:sp>
        <p:sp>
          <p:nvSpPr>
            <p:cNvPr id="11" name="Rectangle 10">
              <a:extLst>
                <a:ext uri="{FF2B5EF4-FFF2-40B4-BE49-F238E27FC236}">
                  <a16:creationId xmlns:a16="http://schemas.microsoft.com/office/drawing/2014/main" id="{7BC9D1D7-1843-DEB1-0688-38A473DD7B60}"/>
                </a:ext>
              </a:extLst>
            </p:cNvPr>
            <p:cNvSpPr/>
            <p:nvPr/>
          </p:nvSpPr>
          <p:spPr>
            <a:xfrm>
              <a:off x="7604235" y="424281"/>
              <a:ext cx="4620606" cy="6603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90EA6D9-06B8-BEA3-441A-930C69A23500}"/>
                </a:ext>
              </a:extLst>
            </p:cNvPr>
            <p:cNvSpPr/>
            <p:nvPr/>
          </p:nvSpPr>
          <p:spPr>
            <a:xfrm rot="16200000">
              <a:off x="6075070" y="-243497"/>
              <a:ext cx="541319" cy="1812822"/>
            </a:xfrm>
            <a:prstGeom prst="rect">
              <a:avLst/>
            </a:prstGeom>
            <a:solidFill>
              <a:srgbClr val="E9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3581120-0C81-D360-38AC-01D50B307372}"/>
                </a:ext>
              </a:extLst>
            </p:cNvPr>
            <p:cNvSpPr txBox="1"/>
            <p:nvPr/>
          </p:nvSpPr>
          <p:spPr>
            <a:xfrm>
              <a:off x="5436474" y="535121"/>
              <a:ext cx="3915107" cy="369332"/>
            </a:xfrm>
            <a:prstGeom prst="rect">
              <a:avLst/>
            </a:prstGeom>
            <a:noFill/>
          </p:spPr>
          <p:txBody>
            <a:bodyPr wrap="square" rtlCol="0">
              <a:spAutoFit/>
            </a:bodyPr>
            <a:lstStyle/>
            <a:p>
              <a:r>
                <a:rPr lang="en-US" b="1" dirty="0"/>
                <a:t>Objective 1</a:t>
              </a:r>
            </a:p>
          </p:txBody>
        </p:sp>
      </p:grpSp>
      <p:sp>
        <p:nvSpPr>
          <p:cNvPr id="15" name="Rectangle 14">
            <a:extLst>
              <a:ext uri="{FF2B5EF4-FFF2-40B4-BE49-F238E27FC236}">
                <a16:creationId xmlns:a16="http://schemas.microsoft.com/office/drawing/2014/main" id="{C00B91DA-9AC4-2B63-7158-FA3BF351B011}"/>
              </a:ext>
            </a:extLst>
          </p:cNvPr>
          <p:cNvSpPr/>
          <p:nvPr/>
        </p:nvSpPr>
        <p:spPr>
          <a:xfrm>
            <a:off x="8103473" y="1330995"/>
            <a:ext cx="4088527" cy="44324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F82DAE9-1287-1687-89B7-D6A31B84D004}"/>
              </a:ext>
            </a:extLst>
          </p:cNvPr>
          <p:cNvSpPr/>
          <p:nvPr/>
        </p:nvSpPr>
        <p:spPr>
          <a:xfrm>
            <a:off x="4613793" y="2667282"/>
            <a:ext cx="1954710" cy="237283"/>
          </a:xfrm>
          <a:prstGeom prst="rect">
            <a:avLst/>
          </a:prstGeom>
          <a:solidFill>
            <a:srgbClr val="E9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47BE8A4-C74E-1FF0-463E-1EE336696B76}"/>
              </a:ext>
            </a:extLst>
          </p:cNvPr>
          <p:cNvSpPr/>
          <p:nvPr/>
        </p:nvSpPr>
        <p:spPr>
          <a:xfrm>
            <a:off x="4620677" y="4901565"/>
            <a:ext cx="1954710" cy="190182"/>
          </a:xfrm>
          <a:prstGeom prst="rect">
            <a:avLst/>
          </a:prstGeom>
          <a:solidFill>
            <a:srgbClr val="E9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5BB762-EAA8-3AC5-42BE-25158CD0945C}"/>
              </a:ext>
            </a:extLst>
          </p:cNvPr>
          <p:cNvSpPr txBox="1"/>
          <p:nvPr/>
        </p:nvSpPr>
        <p:spPr>
          <a:xfrm>
            <a:off x="4609092" y="4772391"/>
            <a:ext cx="1327879" cy="369332"/>
          </a:xfrm>
          <a:prstGeom prst="rect">
            <a:avLst/>
          </a:prstGeom>
          <a:noFill/>
        </p:spPr>
        <p:txBody>
          <a:bodyPr wrap="square" rtlCol="0">
            <a:spAutoFit/>
          </a:bodyPr>
          <a:lstStyle/>
          <a:p>
            <a:r>
              <a:rPr lang="en-US" b="1" dirty="0"/>
              <a:t>Objective 3</a:t>
            </a:r>
          </a:p>
        </p:txBody>
      </p:sp>
      <p:grpSp>
        <p:nvGrpSpPr>
          <p:cNvPr id="22" name="Group 21">
            <a:extLst>
              <a:ext uri="{FF2B5EF4-FFF2-40B4-BE49-F238E27FC236}">
                <a16:creationId xmlns:a16="http://schemas.microsoft.com/office/drawing/2014/main" id="{D2628736-8D0C-0EFF-D93E-EFA8F8594DE1}"/>
              </a:ext>
            </a:extLst>
          </p:cNvPr>
          <p:cNvGrpSpPr/>
          <p:nvPr/>
        </p:nvGrpSpPr>
        <p:grpSpPr>
          <a:xfrm>
            <a:off x="7426111" y="507640"/>
            <a:ext cx="3780850" cy="1512340"/>
            <a:chOff x="754104" y="944"/>
            <a:chExt cx="3780850" cy="1512340"/>
          </a:xfrm>
        </p:grpSpPr>
        <p:sp>
          <p:nvSpPr>
            <p:cNvPr id="23" name="Chevron 22">
              <a:extLst>
                <a:ext uri="{FF2B5EF4-FFF2-40B4-BE49-F238E27FC236}">
                  <a16:creationId xmlns:a16="http://schemas.microsoft.com/office/drawing/2014/main" id="{025F878B-CF02-38A5-EBF2-C01A14FF97E9}"/>
                </a:ext>
              </a:extLst>
            </p:cNvPr>
            <p:cNvSpPr/>
            <p:nvPr/>
          </p:nvSpPr>
          <p:spPr>
            <a:xfrm>
              <a:off x="754104" y="944"/>
              <a:ext cx="3780850" cy="1512340"/>
            </a:xfrm>
            <a:prstGeom prst="chevron">
              <a:avLst/>
            </a:prstGeom>
            <a:solidFill>
              <a:srgbClr val="E9F5E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4" name="Chevron 4">
              <a:extLst>
                <a:ext uri="{FF2B5EF4-FFF2-40B4-BE49-F238E27FC236}">
                  <a16:creationId xmlns:a16="http://schemas.microsoft.com/office/drawing/2014/main" id="{18EDB9F3-128C-617E-E8D8-E1EA8C1F2D23}"/>
                </a:ext>
              </a:extLst>
            </p:cNvPr>
            <p:cNvSpPr txBox="1"/>
            <p:nvPr/>
          </p:nvSpPr>
          <p:spPr>
            <a:xfrm>
              <a:off x="1510274" y="944"/>
              <a:ext cx="2268510" cy="151234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3020" tIns="16510" rIns="0" bIns="1651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latin typeface="Arial" panose="020B0604020202020204" pitchFamily="34" charset="0"/>
                  <a:cs typeface="Arial" panose="020B0604020202020204" pitchFamily="34" charset="0"/>
                </a:rPr>
                <a:t>CoSMIC </a:t>
              </a:r>
              <a:r>
                <a:rPr lang="en-US" sz="2600" b="1" kern="1200" dirty="0">
                  <a:solidFill>
                    <a:schemeClr val="accent6">
                      <a:lumMod val="50000"/>
                    </a:schemeClr>
                  </a:solidFill>
                  <a:latin typeface="Arial" panose="020B0604020202020204" pitchFamily="34" charset="0"/>
                  <a:cs typeface="Arial" panose="020B0604020202020204" pitchFamily="34" charset="0"/>
                </a:rPr>
                <a:t>builds</a:t>
              </a:r>
              <a:r>
                <a:rPr lang="en-US" sz="2600" kern="1200" dirty="0">
                  <a:solidFill>
                    <a:schemeClr val="tx1"/>
                  </a:solidFill>
                  <a:latin typeface="Arial" panose="020B0604020202020204" pitchFamily="34" charset="0"/>
                  <a:cs typeface="Arial" panose="020B0604020202020204" pitchFamily="34" charset="0"/>
                </a:rPr>
                <a:t> research excellence</a:t>
              </a:r>
            </a:p>
          </p:txBody>
        </p:sp>
      </p:grpSp>
      <p:graphicFrame>
        <p:nvGraphicFramePr>
          <p:cNvPr id="25" name="Diagram 24">
            <a:extLst>
              <a:ext uri="{FF2B5EF4-FFF2-40B4-BE49-F238E27FC236}">
                <a16:creationId xmlns:a16="http://schemas.microsoft.com/office/drawing/2014/main" id="{3FED8814-4B88-11D5-F20E-1D80638611B9}"/>
              </a:ext>
            </a:extLst>
          </p:cNvPr>
          <p:cNvGraphicFramePr/>
          <p:nvPr/>
        </p:nvGraphicFramePr>
        <p:xfrm>
          <a:off x="6647721" y="2623646"/>
          <a:ext cx="5289059" cy="151423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6" name="Diagram 25">
            <a:extLst>
              <a:ext uri="{FF2B5EF4-FFF2-40B4-BE49-F238E27FC236}">
                <a16:creationId xmlns:a16="http://schemas.microsoft.com/office/drawing/2014/main" id="{0EC55AC8-34A3-97C0-D067-75B157CB3C31}"/>
              </a:ext>
            </a:extLst>
          </p:cNvPr>
          <p:cNvGraphicFramePr/>
          <p:nvPr/>
        </p:nvGraphicFramePr>
        <p:xfrm>
          <a:off x="5921479" y="4689938"/>
          <a:ext cx="5289059" cy="151423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27" name="Rectangle 26">
            <a:extLst>
              <a:ext uri="{FF2B5EF4-FFF2-40B4-BE49-F238E27FC236}">
                <a16:creationId xmlns:a16="http://schemas.microsoft.com/office/drawing/2014/main" id="{C1E53DA3-10B6-1697-BDBF-E136F93F8DA8}"/>
              </a:ext>
            </a:extLst>
          </p:cNvPr>
          <p:cNvSpPr/>
          <p:nvPr/>
        </p:nvSpPr>
        <p:spPr>
          <a:xfrm>
            <a:off x="4613793" y="2130807"/>
            <a:ext cx="1954710" cy="732194"/>
          </a:xfrm>
          <a:prstGeom prst="rect">
            <a:avLst/>
          </a:prstGeom>
          <a:solidFill>
            <a:srgbClr val="E9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89F0D572-9D93-A57B-A789-16F65365E740}"/>
              </a:ext>
            </a:extLst>
          </p:cNvPr>
          <p:cNvSpPr txBox="1"/>
          <p:nvPr/>
        </p:nvSpPr>
        <p:spPr>
          <a:xfrm>
            <a:off x="4579642" y="2518913"/>
            <a:ext cx="3915107" cy="369332"/>
          </a:xfrm>
          <a:prstGeom prst="rect">
            <a:avLst/>
          </a:prstGeom>
          <a:noFill/>
        </p:spPr>
        <p:txBody>
          <a:bodyPr wrap="square" rtlCol="0">
            <a:spAutoFit/>
          </a:bodyPr>
          <a:lstStyle/>
          <a:p>
            <a:r>
              <a:rPr lang="en-US" b="1" dirty="0"/>
              <a:t>Objective 2</a:t>
            </a:r>
          </a:p>
        </p:txBody>
      </p:sp>
    </p:spTree>
    <p:extLst>
      <p:ext uri="{BB962C8B-B14F-4D97-AF65-F5344CB8AC3E}">
        <p14:creationId xmlns:p14="http://schemas.microsoft.com/office/powerpoint/2010/main" val="24524831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46"/>
          <p:cNvSpPr txBox="1">
            <a:spLocks noGrp="1"/>
          </p:cNvSpPr>
          <p:nvPr>
            <p:ph type="title"/>
          </p:nvPr>
        </p:nvSpPr>
        <p:spPr>
          <a:xfrm>
            <a:off x="609600" y="749204"/>
            <a:ext cx="10972800" cy="5359600"/>
          </a:xfrm>
          <a:prstGeom prst="rect">
            <a:avLst/>
          </a:prstGeom>
        </p:spPr>
        <p:txBody>
          <a:bodyPr spcFirstLastPara="1" vert="horz" wrap="square" lIns="121900" tIns="121900" rIns="121900" bIns="121900" rtlCol="0" anchor="ctr" anchorCtr="0">
            <a:noAutofit/>
          </a:bodyPr>
          <a:lstStyle/>
          <a:p>
            <a:pPr algn="ctr">
              <a:spcBef>
                <a:spcPts val="0"/>
              </a:spcBef>
            </a:pPr>
            <a:endParaRPr sz="3200" b="1" dirty="0">
              <a:ea typeface="Arial"/>
              <a:cs typeface="Arial"/>
              <a:sym typeface="Arial"/>
            </a:endParaRPr>
          </a:p>
          <a:p>
            <a:pPr algn="ctr">
              <a:spcBef>
                <a:spcPts val="0"/>
              </a:spcBef>
            </a:pPr>
            <a:endParaRPr sz="3200" b="1" dirty="0">
              <a:ea typeface="Arial"/>
              <a:cs typeface="Arial"/>
              <a:sym typeface="Arial"/>
            </a:endParaRPr>
          </a:p>
          <a:p>
            <a:pPr algn="ctr">
              <a:spcBef>
                <a:spcPts val="0"/>
              </a:spcBef>
            </a:pPr>
            <a:r>
              <a:rPr lang="en" sz="3200" b="1" dirty="0">
                <a:ea typeface="Arial"/>
                <a:cs typeface="Arial"/>
                <a:sym typeface="Arial"/>
              </a:rPr>
              <a:t>Non-phylogenetic diversity metrics</a:t>
            </a:r>
            <a:r>
              <a:rPr lang="en" sz="3200" dirty="0">
                <a:ea typeface="Arial"/>
                <a:cs typeface="Arial"/>
                <a:sym typeface="Arial"/>
              </a:rPr>
              <a:t> assume that all taxa are equally related, so doesn’t make assumptions about evolutionary relationships.</a:t>
            </a:r>
            <a:endParaRPr sz="3200" dirty="0">
              <a:ea typeface="Arial"/>
              <a:cs typeface="Arial"/>
              <a:sym typeface="Arial"/>
            </a:endParaRPr>
          </a:p>
          <a:p>
            <a:pPr algn="ctr">
              <a:spcBef>
                <a:spcPts val="0"/>
              </a:spcBef>
            </a:pPr>
            <a:endParaRPr sz="3200" dirty="0">
              <a:ea typeface="Arial"/>
              <a:cs typeface="Arial"/>
              <a:sym typeface="Arial"/>
            </a:endParaRPr>
          </a:p>
          <a:p>
            <a:pPr algn="ctr">
              <a:spcBef>
                <a:spcPts val="0"/>
              </a:spcBef>
              <a:buClr>
                <a:schemeClr val="dk1"/>
              </a:buClr>
              <a:buSzPts val="1100"/>
            </a:pPr>
            <a:r>
              <a:rPr lang="en" sz="3200" b="1" dirty="0">
                <a:ea typeface="Arial"/>
                <a:cs typeface="Arial"/>
                <a:sym typeface="Arial"/>
              </a:rPr>
              <a:t>Phylogenetic diversity metrics</a:t>
            </a:r>
            <a:r>
              <a:rPr lang="en" sz="3200" dirty="0">
                <a:ea typeface="Arial"/>
                <a:cs typeface="Arial"/>
                <a:sym typeface="Arial"/>
              </a:rPr>
              <a:t> incorporate evolutionary relationships between taxa, but assume that we know what those relationships are. </a:t>
            </a:r>
            <a:endParaRPr sz="3200" dirty="0">
              <a:ea typeface="Arial"/>
              <a:cs typeface="Arial"/>
              <a:sym typeface="Arial"/>
            </a:endParaRPr>
          </a:p>
          <a:p>
            <a:pPr algn="ctr">
              <a:spcBef>
                <a:spcPts val="0"/>
              </a:spcBef>
              <a:buClr>
                <a:schemeClr val="dk1"/>
              </a:buClr>
              <a:buSzPts val="1100"/>
            </a:pPr>
            <a:endParaRPr sz="3200" dirty="0">
              <a:ea typeface="Arial"/>
              <a:cs typeface="Arial"/>
              <a:sym typeface="Arial"/>
            </a:endParaRPr>
          </a:p>
          <a:p>
            <a:pPr algn="ctr">
              <a:spcBef>
                <a:spcPts val="0"/>
              </a:spcBef>
            </a:pPr>
            <a:endParaRPr sz="3200" dirty="0">
              <a:ea typeface="Arial"/>
              <a:cs typeface="Arial"/>
              <a:sym typeface="Arial"/>
            </a:endParaRPr>
          </a:p>
          <a:p>
            <a:pPr algn="ctr">
              <a:spcBef>
                <a:spcPts val="0"/>
              </a:spcBef>
            </a:pPr>
            <a:endParaRPr sz="3200" dirty="0">
              <a:ea typeface="Arial"/>
              <a:cs typeface="Arial"/>
              <a:sym typeface="Arial"/>
            </a:endParaRPr>
          </a:p>
          <a:p>
            <a:pPr algn="ctr">
              <a:spcBef>
                <a:spcPts val="0"/>
              </a:spcBef>
            </a:pPr>
            <a:endParaRPr sz="3200" dirty="0">
              <a:ea typeface="Arial"/>
              <a:cs typeface="Arial"/>
              <a:sym typeface="Arial"/>
            </a:endParaRPr>
          </a:p>
        </p:txBody>
      </p:sp>
    </p:spTree>
    <p:extLst>
      <p:ext uri="{BB962C8B-B14F-4D97-AF65-F5344CB8AC3E}">
        <p14:creationId xmlns:p14="http://schemas.microsoft.com/office/powerpoint/2010/main" val="8691360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4"/>
          <p:cNvSpPr txBox="1"/>
          <p:nvPr/>
        </p:nvSpPr>
        <p:spPr>
          <a:xfrm>
            <a:off x="100133" y="1051000"/>
            <a:ext cx="3668800" cy="3980000"/>
          </a:xfrm>
          <a:prstGeom prst="rect">
            <a:avLst/>
          </a:prstGeom>
          <a:no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75" name="Google Shape;175;p24"/>
          <p:cNvSpPr/>
          <p:nvPr/>
        </p:nvSpPr>
        <p:spPr>
          <a:xfrm>
            <a:off x="100129" y="732600"/>
            <a:ext cx="24056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sequences.fastq(.gz)</a:t>
            </a:r>
            <a:endParaRPr sz="1333" b="1">
              <a:latin typeface="Courier New"/>
              <a:ea typeface="Courier New"/>
              <a:cs typeface="Courier New"/>
              <a:sym typeface="Courier New"/>
            </a:endParaRPr>
          </a:p>
        </p:txBody>
      </p:sp>
      <p:grpSp>
        <p:nvGrpSpPr>
          <p:cNvPr id="176" name="Google Shape;176;p24"/>
          <p:cNvGrpSpPr/>
          <p:nvPr/>
        </p:nvGrpSpPr>
        <p:grpSpPr>
          <a:xfrm>
            <a:off x="597400" y="1393467"/>
            <a:ext cx="2262675" cy="3515151"/>
            <a:chOff x="7241738" y="2055738"/>
            <a:chExt cx="2698800" cy="2796609"/>
          </a:xfrm>
        </p:grpSpPr>
        <p:sp>
          <p:nvSpPr>
            <p:cNvPr id="177" name="Google Shape;177;p24"/>
            <p:cNvSpPr txBox="1"/>
            <p:nvPr/>
          </p:nvSpPr>
          <p:spPr>
            <a:xfrm>
              <a:off x="7241738" y="2294546"/>
              <a:ext cx="2698800" cy="255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AAGAGAT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solidFill>
                    <a:srgbClr val="000000"/>
                  </a:solidFill>
                  <a:highlight>
                    <a:srgbClr val="FCE5CD"/>
                  </a:highlight>
                  <a:latin typeface="Courier New"/>
                  <a:ea typeface="Courier New"/>
                  <a:cs typeface="Courier New"/>
                  <a:sym typeface="Courier New"/>
                </a:rPr>
                <a:t>AACGCAC</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bbbbbbb</a:t>
              </a:r>
              <a:endParaRPr sz="800">
                <a:highlight>
                  <a:srgbClr val="FCE5CD"/>
                </a:highlight>
                <a:latin typeface="Courier New"/>
                <a:ea typeface="Courier New"/>
                <a:cs typeface="Courier New"/>
                <a:sym typeface="Courier New"/>
              </a:endParaRPr>
            </a:p>
            <a:p>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ACAGCAG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bbbbbbb</a:t>
              </a:r>
              <a:endParaRPr sz="800">
                <a:highlight>
                  <a:srgbClr val="E6B8AF"/>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ACAGCTA</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bbbbbbb</a:t>
              </a:r>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78" name="Google Shape;178;p24"/>
            <p:cNvSpPr/>
            <p:nvPr/>
          </p:nvSpPr>
          <p:spPr>
            <a:xfrm>
              <a:off x="7241738" y="2055738"/>
              <a:ext cx="2698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barcodes.fastq(.gz)</a:t>
              </a:r>
              <a:endParaRPr sz="1333" b="1">
                <a:latin typeface="Courier New"/>
                <a:ea typeface="Courier New"/>
                <a:cs typeface="Courier New"/>
                <a:sym typeface="Courier New"/>
              </a:endParaRPr>
            </a:p>
          </p:txBody>
        </p:sp>
      </p:grpSp>
      <p:grpSp>
        <p:nvGrpSpPr>
          <p:cNvPr id="179" name="Google Shape;179;p24"/>
          <p:cNvGrpSpPr/>
          <p:nvPr/>
        </p:nvGrpSpPr>
        <p:grpSpPr>
          <a:xfrm>
            <a:off x="7827668" y="3708267"/>
            <a:ext cx="4175784" cy="2887600"/>
            <a:chOff x="4766621" y="573883"/>
            <a:chExt cx="2745300" cy="2165700"/>
          </a:xfrm>
        </p:grpSpPr>
        <p:sp>
          <p:nvSpPr>
            <p:cNvPr id="180" name="Google Shape;180;p24"/>
            <p:cNvSpPr txBox="1"/>
            <p:nvPr/>
          </p:nvSpPr>
          <p:spPr>
            <a:xfrm>
              <a:off x="4766621" y="812683"/>
              <a:ext cx="2745300" cy="19269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latin typeface="Courier New"/>
                  <a:ea typeface="Courier New"/>
                  <a:cs typeface="Courier New"/>
                  <a:sym typeface="Courier New"/>
                </a:rPr>
                <a:t>&gt;feature5</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GACGAAGGTGACGACCGTTGCTCGGAATCACTGGGCATAAAGCGCGCGTAGGTGGCTTGGTAAGTCCATGGTGAAATCCCTCGGCTCAACCGAGGAACTG</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&gt;feature4</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TACGTAGGGGGCAAGCGTTATCCGGATTTACTGGGTGTAAAGGGAGCGTAGACGGATGGACAAGTCTGATGTGAAAGGCTGGGGCTCAACCCCGGGACGG</a:t>
              </a:r>
              <a:endParaRPr sz="800">
                <a:solidFill>
                  <a:srgbClr val="000000"/>
                </a:solidFill>
                <a:latin typeface="Courier New"/>
                <a:ea typeface="Courier New"/>
                <a:cs typeface="Courier New"/>
                <a:sym typeface="Courier New"/>
              </a:endParaRPr>
            </a:p>
            <a:p>
              <a:endParaRPr sz="800">
                <a:solidFill>
                  <a:srgbClr val="000000"/>
                </a:solidFill>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&gt;feature2</a:t>
              </a:r>
              <a:endParaRPr sz="800">
                <a:solidFill>
                  <a:srgbClr val="000000"/>
                </a:solidFill>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TACGTATGGGGCAAGCGTTATCCGGAATTATTGGGCGTAAAGAGTGCGTAGGTGGTGGCTTAAGCGCAGGGTTTAAGGCAATGGCTTAACTATTGTTCTC</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&gt;feature1</a:t>
              </a:r>
              <a:endParaRPr sz="800">
                <a:latin typeface="Courier New"/>
                <a:ea typeface="Courier New"/>
                <a:cs typeface="Courier New"/>
                <a:sym typeface="Courier New"/>
              </a:endParaRPr>
            </a:p>
            <a:p>
              <a:r>
                <a:rPr lang="en" sz="800">
                  <a:solidFill>
                    <a:srgbClr val="000000"/>
                  </a:solidFill>
                  <a:latin typeface="Courier New"/>
                  <a:ea typeface="Courier New"/>
                  <a:cs typeface="Courier New"/>
                  <a:sym typeface="Courier New"/>
                </a:rPr>
                <a:t>GACGGAGGATGCAAGTGTTATCCGGAATCACTGGGCGTAAAGCGTCTGTAGGTGGTTTACTAAGTCAACTGTTAAATCTTGAGGCTCAACCTCGAAATCG</a:t>
              </a:r>
              <a:endParaRPr sz="800">
                <a:solidFill>
                  <a:srgbClr val="000000"/>
                </a:solidFill>
                <a:latin typeface="Courier New"/>
                <a:ea typeface="Courier New"/>
                <a:cs typeface="Courier New"/>
                <a:sym typeface="Courier New"/>
              </a:endParaRPr>
            </a:p>
            <a:p>
              <a:endParaRPr sz="800">
                <a:latin typeface="Courier New"/>
                <a:ea typeface="Courier New"/>
                <a:cs typeface="Courier New"/>
                <a:sym typeface="Courier New"/>
              </a:endParaRPr>
            </a:p>
            <a:p>
              <a:r>
                <a:rPr lang="en" sz="800">
                  <a:latin typeface="Courier New"/>
                  <a:ea typeface="Courier New"/>
                  <a:cs typeface="Courier New"/>
                  <a:sym typeface="Courier New"/>
                </a:rPr>
                <a:t>&gt;feature3</a:t>
              </a:r>
              <a:endParaRPr sz="800">
                <a:latin typeface="Courier New"/>
                <a:ea typeface="Courier New"/>
                <a:cs typeface="Courier New"/>
                <a:sym typeface="Courier New"/>
              </a:endParaRPr>
            </a:p>
            <a:p>
              <a:r>
                <a:rPr lang="en" sz="800">
                  <a:latin typeface="Courier New"/>
                  <a:ea typeface="Courier New"/>
                  <a:cs typeface="Courier New"/>
                  <a:sym typeface="Courier New"/>
                </a:rPr>
                <a:t>TACGGAGGGTGCGAGCGTTAATCGGAATTACTGGGCGTAAAGCGTACGTAGGCGGTTAGGTAAGTCAGATGTGAAAGCCCCGGGCTCCACCTGGGAATGG</a:t>
              </a:r>
              <a:endParaRPr sz="800">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81" name="Google Shape;181;p24"/>
            <p:cNvSpPr/>
            <p:nvPr/>
          </p:nvSpPr>
          <p:spPr>
            <a:xfrm>
              <a:off x="4768234" y="573883"/>
              <a:ext cx="15816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FeatureData[Sequence]</a:t>
              </a:r>
              <a:endParaRPr sz="1333" b="1">
                <a:latin typeface="Courier New"/>
                <a:ea typeface="Courier New"/>
                <a:cs typeface="Courier New"/>
                <a:sym typeface="Courier New"/>
              </a:endParaRPr>
            </a:p>
          </p:txBody>
        </p:sp>
      </p:grpSp>
      <p:grpSp>
        <p:nvGrpSpPr>
          <p:cNvPr id="182" name="Google Shape;182;p24"/>
          <p:cNvGrpSpPr/>
          <p:nvPr/>
        </p:nvGrpSpPr>
        <p:grpSpPr>
          <a:xfrm>
            <a:off x="4034901" y="1046167"/>
            <a:ext cx="2858505" cy="2566693"/>
            <a:chOff x="252025" y="1177678"/>
            <a:chExt cx="3526116" cy="2586697"/>
          </a:xfrm>
        </p:grpSpPr>
        <p:grpSp>
          <p:nvGrpSpPr>
            <p:cNvPr id="183" name="Google Shape;183;p24"/>
            <p:cNvGrpSpPr/>
            <p:nvPr/>
          </p:nvGrpSpPr>
          <p:grpSpPr>
            <a:xfrm>
              <a:off x="252025" y="1177678"/>
              <a:ext cx="2897207" cy="2586681"/>
              <a:chOff x="5371000" y="1248653"/>
              <a:chExt cx="2897207" cy="2586681"/>
            </a:xfrm>
          </p:grpSpPr>
          <p:sp>
            <p:nvSpPr>
              <p:cNvPr id="184" name="Google Shape;184;p24"/>
              <p:cNvSpPr txBox="1"/>
              <p:nvPr/>
            </p:nvSpPr>
            <p:spPr>
              <a:xfrm>
                <a:off x="5371000" y="1487534"/>
                <a:ext cx="2895600" cy="234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FCE5CD"/>
                    </a:highlight>
                    <a:latin typeface="Courier New"/>
                    <a:ea typeface="Courier New"/>
                    <a:cs typeface="Courier New"/>
                    <a:sym typeface="Courier New"/>
                  </a:rPr>
                  <a:t>@HWI-6X_9267:1:1:25:1051</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GACGAAGGTGACGACCGTTGCTCGGAATCACTGGGCATAAAGCGCGCGTAGGTGGCTTGGTAAGTCCATGGTGAAATCCCTCGGCTCAACCGAGGAACTG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abaaaaa`^`a_]^\``\``a`^`]]]^^`a[VXGX``Z_\\\_^\a^SYOZVVSVYGYVDXOZVT\TITBBBBBBBBBBBBBBBBBBBBBBBBBBBBBB</a:t>
                </a:r>
                <a:endParaRPr sz="800">
                  <a:highlight>
                    <a:srgbClr val="FCE5CD"/>
                  </a:highlight>
                  <a:latin typeface="Courier New"/>
                  <a:ea typeface="Courier New"/>
                  <a:cs typeface="Courier New"/>
                  <a:sym typeface="Courier New"/>
                </a:endParaRPr>
              </a:p>
              <a:p>
                <a:endParaRPr sz="800">
                  <a:highlight>
                    <a:srgbClr val="C9DAF8"/>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@HWI-6X_9267:1:1:25:609</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TACGTAGGGGGCAAGCGTTATCCGGATTTACTGGGTGTAAAGGGAGCGTAGACGGATGGACAAGTCTGATGTGAAAGGCTGGGGCTCAACCCCGGGACGG</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t>
                </a:r>
                <a:endParaRPr sz="800">
                  <a:highlight>
                    <a:srgbClr val="FCE5CD"/>
                  </a:highlight>
                  <a:latin typeface="Courier New"/>
                  <a:ea typeface="Courier New"/>
                  <a:cs typeface="Courier New"/>
                  <a:sym typeface="Courier New"/>
                </a:endParaRPr>
              </a:p>
              <a:p>
                <a:r>
                  <a:rPr lang="en" sz="800">
                    <a:highlight>
                      <a:srgbClr val="FCE5CD"/>
                    </a:highlight>
                    <a:latin typeface="Courier New"/>
                    <a:ea typeface="Courier New"/>
                    <a:cs typeface="Courier New"/>
                    <a:sym typeface="Courier New"/>
                  </a:rPr>
                  <a:t>aaab`aaa`aaaaaaaaaaaaaaaa^aaaaaaaaYQ^`_^]a_]\a`a]``]Z_[][I^^aZZ^WW^_^`ZZ_T]XY^^\^ZX\ZJS[W[V^\HOVYTET</a:t>
                </a:r>
                <a:endParaRPr sz="800">
                  <a:highlight>
                    <a:srgbClr val="FCE5CD"/>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85" name="Google Shape;185;p24"/>
              <p:cNvSpPr/>
              <p:nvPr/>
            </p:nvSpPr>
            <p:spPr>
              <a:xfrm>
                <a:off x="5372607" y="1248653"/>
                <a:ext cx="28956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4ac2.fastq(.gz)</a:t>
                </a:r>
                <a:endParaRPr sz="933">
                  <a:latin typeface="Courier New"/>
                  <a:ea typeface="Courier New"/>
                  <a:cs typeface="Courier New"/>
                  <a:sym typeface="Courier New"/>
                </a:endParaRPr>
              </a:p>
            </p:txBody>
          </p:sp>
        </p:grpSp>
        <p:grpSp>
          <p:nvGrpSpPr>
            <p:cNvPr id="186" name="Google Shape;186;p24"/>
            <p:cNvGrpSpPr/>
            <p:nvPr/>
          </p:nvGrpSpPr>
          <p:grpSpPr>
            <a:xfrm>
              <a:off x="606343" y="1449883"/>
              <a:ext cx="2733403" cy="1912281"/>
              <a:chOff x="5370993" y="1248656"/>
              <a:chExt cx="2733403" cy="1912281"/>
            </a:xfrm>
          </p:grpSpPr>
          <p:sp>
            <p:nvSpPr>
              <p:cNvPr id="187" name="Google Shape;187;p24"/>
              <p:cNvSpPr txBox="1"/>
              <p:nvPr/>
            </p:nvSpPr>
            <p:spPr>
              <a:xfrm>
                <a:off x="5370993" y="1487536"/>
                <a:ext cx="27318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C9DAF8"/>
                    </a:highlight>
                    <a:latin typeface="Courier New"/>
                    <a:ea typeface="Courier New"/>
                    <a:cs typeface="Courier New"/>
                    <a:sym typeface="Courier New"/>
                  </a:rPr>
                  <a:t>@HWI-6X_9267:1:1:25:267</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TACGTATGGGGCAAGCGTTATCCGGAATTATTGGGCGTAAAGAGTGCGTAGGTGGTGGCTTAAGCGCAGGGTTTAAGGCAATGGCTTAACTATTGTTCTC</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t>
                </a:r>
                <a:endParaRPr sz="800">
                  <a:highlight>
                    <a:srgbClr val="C9DAF8"/>
                  </a:highlight>
                  <a:latin typeface="Courier New"/>
                  <a:ea typeface="Courier New"/>
                  <a:cs typeface="Courier New"/>
                  <a:sym typeface="Courier New"/>
                </a:endParaRPr>
              </a:p>
              <a:p>
                <a:r>
                  <a:rPr lang="en" sz="800">
                    <a:highlight>
                      <a:srgbClr val="C9DAF8"/>
                    </a:highlight>
                    <a:latin typeface="Courier New"/>
                    <a:ea typeface="Courier New"/>
                    <a:cs typeface="Courier New"/>
                    <a:sym typeface="Courier New"/>
                  </a:rPr>
                  <a:t>aa^^[__^^^_^_^[^^[^^____ZZ[^^[^]ZUZ]]WUZXYU[Q[X]UVXVN[XUWWURZUYY]XXRZRNVTRTNTWUUU^VJVOMIHQU\URRN[BBB</a:t>
                </a:r>
                <a:endParaRPr sz="800">
                  <a:highlight>
                    <a:srgbClr val="C9DAF8"/>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a:p>
                <a:endParaRPr sz="800">
                  <a:highlight>
                    <a:srgbClr val="FCE5CD"/>
                  </a:highlight>
                  <a:latin typeface="Courier New"/>
                  <a:ea typeface="Courier New"/>
                  <a:cs typeface="Courier New"/>
                  <a:sym typeface="Courier New"/>
                </a:endParaRPr>
              </a:p>
            </p:txBody>
          </p:sp>
          <p:sp>
            <p:nvSpPr>
              <p:cNvPr id="188" name="Google Shape;188;p24"/>
              <p:cNvSpPr/>
              <p:nvPr/>
            </p:nvSpPr>
            <p:spPr>
              <a:xfrm>
                <a:off x="5372596" y="1248656"/>
                <a:ext cx="27318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e375.fastq(.gz)</a:t>
                </a:r>
                <a:endParaRPr sz="933">
                  <a:latin typeface="Courier New"/>
                  <a:ea typeface="Courier New"/>
                  <a:cs typeface="Courier New"/>
                  <a:sym typeface="Courier New"/>
                </a:endParaRPr>
              </a:p>
            </p:txBody>
          </p:sp>
        </p:grpSp>
        <p:grpSp>
          <p:nvGrpSpPr>
            <p:cNvPr id="189" name="Google Shape;189;p24"/>
            <p:cNvGrpSpPr/>
            <p:nvPr/>
          </p:nvGrpSpPr>
          <p:grpSpPr>
            <a:xfrm>
              <a:off x="964237" y="1734518"/>
              <a:ext cx="2624804" cy="1912281"/>
              <a:chOff x="5370987" y="1248673"/>
              <a:chExt cx="2624804" cy="1912281"/>
            </a:xfrm>
          </p:grpSpPr>
          <p:sp>
            <p:nvSpPr>
              <p:cNvPr id="190" name="Google Shape;190;p24"/>
              <p:cNvSpPr txBox="1"/>
              <p:nvPr/>
            </p:nvSpPr>
            <p:spPr>
              <a:xfrm>
                <a:off x="5370987" y="1487554"/>
                <a:ext cx="2623200" cy="1673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E6B8AF"/>
                    </a:highlight>
                    <a:latin typeface="Courier New"/>
                    <a:ea typeface="Courier New"/>
                    <a:cs typeface="Courier New"/>
                    <a:sym typeface="Courier New"/>
                  </a:rPr>
                  <a:t>@HWI-6X_9267:1:1:25:519</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GACGGAGGATGCAAGTGTTATCCGGAATCACTGGGCGTAAAGCGTCTGTAGGTGGTTTACTAAGTCAACTGTTAAATCTTGAGGCTCAACCTCGAAATCG</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t>
                </a:r>
                <a:endParaRPr sz="800">
                  <a:highlight>
                    <a:srgbClr val="E6B8AF"/>
                  </a:highlight>
                  <a:latin typeface="Courier New"/>
                  <a:ea typeface="Courier New"/>
                  <a:cs typeface="Courier New"/>
                  <a:sym typeface="Courier New"/>
                </a:endParaRPr>
              </a:p>
              <a:p>
                <a:r>
                  <a:rPr lang="en" sz="800">
                    <a:highlight>
                      <a:srgbClr val="E6B8AF"/>
                    </a:highlight>
                    <a:latin typeface="Courier New"/>
                    <a:ea typeface="Courier New"/>
                    <a:cs typeface="Courier New"/>
                    <a:sym typeface="Courier New"/>
                  </a:rPr>
                  <a:t>abaaaaaa`aaaaaa\aaaaaaa```aa_aaaa^Z__[ZY^aa`U[`^[]]YZ]WY]]_Z_XX\\[]]]^`[\XTVX]`T_VZ[]ZXVXYFX_VYJWWZL</a:t>
                </a:r>
                <a:endParaRPr sz="800">
                  <a:highlight>
                    <a:srgbClr val="E6B8AF"/>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91" name="Google Shape;191;p24"/>
              <p:cNvSpPr/>
              <p:nvPr/>
            </p:nvSpPr>
            <p:spPr>
              <a:xfrm>
                <a:off x="5372591" y="1248673"/>
                <a:ext cx="26232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4gd8.fastq(.gz)</a:t>
                </a:r>
                <a:endParaRPr sz="933">
                  <a:latin typeface="Courier New"/>
                  <a:ea typeface="Courier New"/>
                  <a:cs typeface="Courier New"/>
                  <a:sym typeface="Courier New"/>
                </a:endParaRPr>
              </a:p>
            </p:txBody>
          </p:sp>
        </p:grpSp>
        <p:grpSp>
          <p:nvGrpSpPr>
            <p:cNvPr id="192" name="Google Shape;192;p24"/>
            <p:cNvGrpSpPr/>
            <p:nvPr/>
          </p:nvGrpSpPr>
          <p:grpSpPr>
            <a:xfrm>
              <a:off x="1334797" y="2011661"/>
              <a:ext cx="2443345" cy="1752714"/>
              <a:chOff x="5370980" y="1248646"/>
              <a:chExt cx="2443345" cy="1752714"/>
            </a:xfrm>
          </p:grpSpPr>
          <p:sp>
            <p:nvSpPr>
              <p:cNvPr id="193" name="Google Shape;193;p24"/>
              <p:cNvSpPr txBox="1"/>
              <p:nvPr/>
            </p:nvSpPr>
            <p:spPr>
              <a:xfrm>
                <a:off x="5370980" y="1487560"/>
                <a:ext cx="2441700" cy="1513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n" sz="800">
                    <a:highlight>
                      <a:srgbClr val="D9D2E9"/>
                    </a:highlight>
                    <a:latin typeface="Courier New"/>
                    <a:ea typeface="Courier New"/>
                    <a:cs typeface="Courier New"/>
                    <a:sym typeface="Courier New"/>
                  </a:rPr>
                  <a:t>@HWI-6X_9267:1:1:25:1109</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TACGGAGGGTGCGAGCGTTAATCGGAATTACTGGGCGTAAAGCGTACGTAGGCGGTTAGGTAAGTCAGATGTGAAAGCCCCGGGCTCCACCTGGGAATGG</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t>
                </a:r>
                <a:endParaRPr sz="800">
                  <a:highlight>
                    <a:srgbClr val="D9D2E9"/>
                  </a:highlight>
                  <a:latin typeface="Courier New"/>
                  <a:ea typeface="Courier New"/>
                  <a:cs typeface="Courier New"/>
                  <a:sym typeface="Courier New"/>
                </a:endParaRPr>
              </a:p>
              <a:p>
                <a:r>
                  <a:rPr lang="en" sz="800">
                    <a:highlight>
                      <a:srgbClr val="D9D2E9"/>
                    </a:highlight>
                    <a:latin typeface="Courier New"/>
                    <a:ea typeface="Courier New"/>
                    <a:cs typeface="Courier New"/>
                    <a:sym typeface="Courier New"/>
                  </a:rPr>
                  <a:t>aaaba^`a^N_`\_``a_a]Zaa^^\Z`[M]a`[VYa^_X^_Z]NZ\`]TY\]_^RVH_PHOWZM[PTRPTRYUBBBBBBBBBBBBBBBBBBBBBBBBBB</a:t>
                </a:r>
                <a:endParaRPr sz="800">
                  <a:highlight>
                    <a:srgbClr val="D9D2E9"/>
                  </a:highlight>
                  <a:latin typeface="Courier New"/>
                  <a:ea typeface="Courier New"/>
                  <a:cs typeface="Courier New"/>
                  <a:sym typeface="Courier New"/>
                </a:endParaRPr>
              </a:p>
              <a:p>
                <a:endParaRPr sz="800">
                  <a:highlight>
                    <a:srgbClr val="D9D2E9"/>
                  </a:highlight>
                  <a:latin typeface="Courier New"/>
                  <a:ea typeface="Courier New"/>
                  <a:cs typeface="Courier New"/>
                  <a:sym typeface="Courier New"/>
                </a:endParaRPr>
              </a:p>
              <a:p>
                <a:endParaRPr sz="800">
                  <a:latin typeface="Courier New"/>
                  <a:ea typeface="Courier New"/>
                  <a:cs typeface="Courier New"/>
                  <a:sym typeface="Courier New"/>
                </a:endParaRPr>
              </a:p>
            </p:txBody>
          </p:sp>
          <p:sp>
            <p:nvSpPr>
              <p:cNvPr id="194" name="Google Shape;194;p24"/>
              <p:cNvSpPr/>
              <p:nvPr/>
            </p:nvSpPr>
            <p:spPr>
              <a:xfrm>
                <a:off x="5372624" y="1248646"/>
                <a:ext cx="2441700" cy="2388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933">
                    <a:latin typeface="Courier New"/>
                    <a:ea typeface="Courier New"/>
                    <a:cs typeface="Courier New"/>
                    <a:sym typeface="Courier New"/>
                  </a:rPr>
                  <a:t>9872.fastq(.gz)</a:t>
                </a:r>
                <a:endParaRPr sz="933">
                  <a:latin typeface="Courier New"/>
                  <a:ea typeface="Courier New"/>
                  <a:cs typeface="Courier New"/>
                  <a:sym typeface="Courier New"/>
                </a:endParaRPr>
              </a:p>
            </p:txBody>
          </p:sp>
        </p:grpSp>
      </p:grpSp>
      <p:sp>
        <p:nvSpPr>
          <p:cNvPr id="195" name="Google Shape;195;p24"/>
          <p:cNvSpPr/>
          <p:nvPr/>
        </p:nvSpPr>
        <p:spPr>
          <a:xfrm>
            <a:off x="4034900" y="732600"/>
            <a:ext cx="3496400" cy="318400"/>
          </a:xfrm>
          <a:prstGeom prst="rect">
            <a:avLst/>
          </a:prstGeom>
          <a:solidFill>
            <a:srgbClr val="EEEEEE"/>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SampleData[SequencesWithQuality]</a:t>
            </a:r>
            <a:endParaRPr sz="1333" b="1">
              <a:latin typeface="Courier New"/>
              <a:ea typeface="Courier New"/>
              <a:cs typeface="Courier New"/>
              <a:sym typeface="Courier New"/>
            </a:endParaRPr>
          </a:p>
        </p:txBody>
      </p:sp>
      <p:pic>
        <p:nvPicPr>
          <p:cNvPr id="200" name="Google Shape;200;p24"/>
          <p:cNvPicPr preferRelativeResize="0"/>
          <p:nvPr/>
        </p:nvPicPr>
        <p:blipFill rotWithShape="1">
          <a:blip r:embed="rId3">
            <a:alphaModFix/>
          </a:blip>
          <a:srcRect l="65543" t="50932" r="1628" b="15401"/>
          <a:stretch/>
        </p:blipFill>
        <p:spPr>
          <a:xfrm>
            <a:off x="5154699" y="4394633"/>
            <a:ext cx="1457199" cy="848768"/>
          </a:xfrm>
          <a:prstGeom prst="rect">
            <a:avLst/>
          </a:prstGeom>
          <a:noFill/>
          <a:ln>
            <a:noFill/>
          </a:ln>
        </p:spPr>
      </p:pic>
      <p:sp>
        <p:nvSpPr>
          <p:cNvPr id="201" name="Google Shape;201;p24"/>
          <p:cNvSpPr/>
          <p:nvPr/>
        </p:nvSpPr>
        <p:spPr>
          <a:xfrm>
            <a:off x="4928267" y="4077233"/>
            <a:ext cx="2058800" cy="318400"/>
          </a:xfrm>
          <a:prstGeom prst="rect">
            <a:avLst/>
          </a:prstGeom>
          <a:solidFill>
            <a:srgbClr val="EEEEEE"/>
          </a:solidFill>
          <a:ln w="2857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solidFill>
                  <a:srgbClr val="333333"/>
                </a:solidFill>
                <a:highlight>
                  <a:srgbClr val="F5F5F5"/>
                </a:highlight>
                <a:latin typeface="Courier New"/>
                <a:ea typeface="Courier New"/>
                <a:cs typeface="Courier New"/>
                <a:sym typeface="Courier New"/>
              </a:rPr>
              <a:t>Phylogeny[Rooted]</a:t>
            </a:r>
            <a:endParaRPr sz="1333" b="1">
              <a:latin typeface="Courier New"/>
              <a:ea typeface="Courier New"/>
              <a:cs typeface="Courier New"/>
              <a:sym typeface="Courier New"/>
            </a:endParaRPr>
          </a:p>
        </p:txBody>
      </p:sp>
      <p:sp>
        <p:nvSpPr>
          <p:cNvPr id="202" name="Google Shape;202;p24"/>
          <p:cNvSpPr txBox="1"/>
          <p:nvPr/>
        </p:nvSpPr>
        <p:spPr>
          <a:xfrm>
            <a:off x="4968733" y="3687233"/>
            <a:ext cx="1874400" cy="390000"/>
          </a:xfrm>
          <a:prstGeom prst="rect">
            <a:avLst/>
          </a:prstGeom>
          <a:noFill/>
          <a:ln>
            <a:noFill/>
          </a:ln>
        </p:spPr>
        <p:txBody>
          <a:bodyPr spcFirstLastPara="1" wrap="square" lIns="121900" tIns="121900" rIns="121900" bIns="121900" anchor="ctr" anchorCtr="0">
            <a:noAutofit/>
          </a:bodyPr>
          <a:lstStyle/>
          <a:p>
            <a:r>
              <a:rPr lang="en"/>
              <a:t>rooted-tree.qza</a:t>
            </a:r>
            <a:endParaRPr/>
          </a:p>
        </p:txBody>
      </p:sp>
      <p:graphicFrame>
        <p:nvGraphicFramePr>
          <p:cNvPr id="204" name="Google Shape;204;p24"/>
          <p:cNvGraphicFramePr/>
          <p:nvPr/>
        </p:nvGraphicFramePr>
        <p:xfrm>
          <a:off x="7830967" y="1050984"/>
          <a:ext cx="4175768" cy="1950520"/>
        </p:xfrm>
        <a:graphic>
          <a:graphicData uri="http://schemas.openxmlformats.org/drawingml/2006/table">
            <a:tbl>
              <a:tblPr>
                <a:noFill/>
              </a:tblPr>
              <a:tblGrid>
                <a:gridCol w="610667">
                  <a:extLst>
                    <a:ext uri="{9D8B030D-6E8A-4147-A177-3AD203B41FA5}">
                      <a16:colId xmlns:a16="http://schemas.microsoft.com/office/drawing/2014/main" val="20000"/>
                    </a:ext>
                  </a:extLst>
                </a:gridCol>
                <a:gridCol w="700900">
                  <a:extLst>
                    <a:ext uri="{9D8B030D-6E8A-4147-A177-3AD203B41FA5}">
                      <a16:colId xmlns:a16="http://schemas.microsoft.com/office/drawing/2014/main" val="20001"/>
                    </a:ext>
                  </a:extLst>
                </a:gridCol>
                <a:gridCol w="715900">
                  <a:extLst>
                    <a:ext uri="{9D8B030D-6E8A-4147-A177-3AD203B41FA5}">
                      <a16:colId xmlns:a16="http://schemas.microsoft.com/office/drawing/2014/main" val="20002"/>
                    </a:ext>
                  </a:extLst>
                </a:gridCol>
                <a:gridCol w="696267">
                  <a:extLst>
                    <a:ext uri="{9D8B030D-6E8A-4147-A177-3AD203B41FA5}">
                      <a16:colId xmlns:a16="http://schemas.microsoft.com/office/drawing/2014/main" val="20003"/>
                    </a:ext>
                  </a:extLst>
                </a:gridCol>
                <a:gridCol w="732867">
                  <a:extLst>
                    <a:ext uri="{9D8B030D-6E8A-4147-A177-3AD203B41FA5}">
                      <a16:colId xmlns:a16="http://schemas.microsoft.com/office/drawing/2014/main" val="20004"/>
                    </a:ext>
                  </a:extLst>
                </a:gridCol>
                <a:gridCol w="719167">
                  <a:extLst>
                    <a:ext uri="{9D8B030D-6E8A-4147-A177-3AD203B41FA5}">
                      <a16:colId xmlns:a16="http://schemas.microsoft.com/office/drawing/2014/main" val="20005"/>
                    </a:ext>
                  </a:extLst>
                </a:gridCol>
              </a:tblGrid>
              <a:tr h="487640">
                <a:tc>
                  <a:txBody>
                    <a:bodyPr/>
                    <a:lstStyle/>
                    <a:p>
                      <a:pPr marL="0" lvl="0" indent="0" algn="l" rtl="0">
                        <a:spcBef>
                          <a:spcPts val="0"/>
                        </a:spcBef>
                        <a:spcAft>
                          <a:spcPts val="0"/>
                        </a:spcAft>
                        <a:buNone/>
                      </a:pP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800">
                          <a:latin typeface="Courier New"/>
                          <a:ea typeface="Courier New"/>
                          <a:cs typeface="Courier New"/>
                          <a:sym typeface="Courier New"/>
                        </a:rPr>
                        <a:t>feature1</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feature3</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latin typeface="Courier New"/>
                          <a:ea typeface="Courier New"/>
                          <a:cs typeface="Courier New"/>
                          <a:sym typeface="Courier New"/>
                        </a:rPr>
                        <a:t>F</a:t>
                      </a:r>
                      <a:r>
                        <a:rPr lang="en" sz="800">
                          <a:solidFill>
                            <a:srgbClr val="000000"/>
                          </a:solidFill>
                          <a:latin typeface="Courier New"/>
                          <a:ea typeface="Courier New"/>
                          <a:cs typeface="Courier New"/>
                          <a:sym typeface="Courier New"/>
                        </a:rPr>
                        <a:t>eature 4</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800">
                          <a:solidFill>
                            <a:srgbClr val="000000"/>
                          </a:solidFill>
                          <a:latin typeface="Courier New"/>
                          <a:ea typeface="Courier New"/>
                          <a:cs typeface="Courier New"/>
                          <a:sym typeface="Courier New"/>
                        </a:rPr>
                        <a:t>feature5</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4ac2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42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37</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99</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800"/>
                        <a:t>1</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e375</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12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1</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22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88</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4gd8</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25</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3</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23</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86</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E6B8AF"/>
                    </a:solidFill>
                  </a:tcPr>
                </a:tc>
                <a:extLst>
                  <a:ext uri="{0D108BD9-81ED-4DB2-BD59-A6C34878D82A}">
                    <a16:rowId xmlns:a16="http://schemas.microsoft.com/office/drawing/2014/main" val="10003"/>
                  </a:ext>
                </a:extLst>
              </a:tr>
              <a:tr h="365720">
                <a:tc>
                  <a:txBody>
                    <a:bodyPr/>
                    <a:lstStyle/>
                    <a:p>
                      <a:pPr marL="0" lvl="0" indent="0" algn="l" rtl="0">
                        <a:spcBef>
                          <a:spcPts val="0"/>
                        </a:spcBef>
                        <a:spcAft>
                          <a:spcPts val="0"/>
                        </a:spcAft>
                        <a:buNone/>
                      </a:pPr>
                      <a:r>
                        <a:rPr lang="en" sz="800">
                          <a:latin typeface="Courier New"/>
                          <a:ea typeface="Courier New"/>
                          <a:cs typeface="Courier New"/>
                          <a:sym typeface="Courier New"/>
                        </a:rPr>
                        <a:t>9872</a:t>
                      </a:r>
                      <a:endParaRPr sz="800">
                        <a:latin typeface="Courier New"/>
                        <a:ea typeface="Courier New"/>
                        <a:cs typeface="Courier New"/>
                        <a:sym typeface="Courier New"/>
                      </a:endParaRPr>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87</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12</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800"/>
                        <a:t>0</a:t>
                      </a:r>
                      <a:endParaRPr sz="800"/>
                    </a:p>
                  </a:txBody>
                  <a:tcPr marL="121900" marR="121900" marT="121900" marB="121900">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D9D2E9"/>
                    </a:solidFill>
                  </a:tcPr>
                </a:tc>
                <a:extLst>
                  <a:ext uri="{0D108BD9-81ED-4DB2-BD59-A6C34878D82A}">
                    <a16:rowId xmlns:a16="http://schemas.microsoft.com/office/drawing/2014/main" val="10004"/>
                  </a:ext>
                </a:extLst>
              </a:tr>
            </a:tbl>
          </a:graphicData>
        </a:graphic>
      </p:graphicFrame>
      <p:sp>
        <p:nvSpPr>
          <p:cNvPr id="205" name="Google Shape;205;p24"/>
          <p:cNvSpPr/>
          <p:nvPr/>
        </p:nvSpPr>
        <p:spPr>
          <a:xfrm>
            <a:off x="7827651" y="732584"/>
            <a:ext cx="3121600" cy="318400"/>
          </a:xfrm>
          <a:prstGeom prst="rect">
            <a:avLst/>
          </a:prstGeom>
          <a:solidFill>
            <a:srgbClr val="EEEEEE"/>
          </a:solidFill>
          <a:ln w="2857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FeatureTable[Frequency]</a:t>
            </a:r>
            <a:endParaRPr sz="1333" b="1">
              <a:latin typeface="Courier New"/>
              <a:ea typeface="Courier New"/>
              <a:cs typeface="Courier New"/>
              <a:sym typeface="Courier New"/>
            </a:endParaRPr>
          </a:p>
        </p:txBody>
      </p:sp>
      <p:cxnSp>
        <p:nvCxnSpPr>
          <p:cNvPr id="208" name="Google Shape;208;p24"/>
          <p:cNvCxnSpPr>
            <a:cxnSpLocks/>
            <a:endCxn id="202" idx="3"/>
          </p:cNvCxnSpPr>
          <p:nvPr/>
        </p:nvCxnSpPr>
        <p:spPr>
          <a:xfrm flipH="1">
            <a:off x="6843325" y="3429000"/>
            <a:ext cx="966000" cy="453200"/>
          </a:xfrm>
          <a:prstGeom prst="bentConnector3">
            <a:avLst>
              <a:gd name="adj1" fmla="val 50010"/>
            </a:avLst>
          </a:prstGeom>
          <a:noFill/>
          <a:ln w="19050" cap="flat" cmpd="sng">
            <a:solidFill>
              <a:schemeClr val="dk2"/>
            </a:solidFill>
            <a:prstDash val="solid"/>
            <a:round/>
            <a:headEnd type="none" w="med" len="med"/>
            <a:tailEnd type="triangle" w="med" len="med"/>
          </a:ln>
        </p:spPr>
      </p:cxnSp>
      <p:sp>
        <p:nvSpPr>
          <p:cNvPr id="209" name="Google Shape;209;p24"/>
          <p:cNvSpPr/>
          <p:nvPr/>
        </p:nvSpPr>
        <p:spPr>
          <a:xfrm>
            <a:off x="1260033" y="2009633"/>
            <a:ext cx="2508800" cy="318400"/>
          </a:xfrm>
          <a:prstGeom prst="rect">
            <a:avLst/>
          </a:prstGeom>
          <a:solidFill>
            <a:srgbClr val="EEEEEE"/>
          </a:solidFill>
          <a:ln w="38100"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b="1">
                <a:latin typeface="Courier New"/>
                <a:ea typeface="Courier New"/>
                <a:cs typeface="Courier New"/>
                <a:sym typeface="Courier New"/>
              </a:rPr>
              <a:t>sample-metadata.tsv</a:t>
            </a:r>
            <a:endParaRPr sz="1333" b="1">
              <a:latin typeface="Courier New"/>
              <a:ea typeface="Courier New"/>
              <a:cs typeface="Courier New"/>
              <a:sym typeface="Courier New"/>
            </a:endParaRPr>
          </a:p>
        </p:txBody>
      </p:sp>
      <p:graphicFrame>
        <p:nvGraphicFramePr>
          <p:cNvPr id="210" name="Google Shape;210;p24"/>
          <p:cNvGraphicFramePr/>
          <p:nvPr/>
        </p:nvGraphicFramePr>
        <p:xfrm>
          <a:off x="1260033" y="2325207"/>
          <a:ext cx="2508867" cy="2571412"/>
        </p:xfrm>
        <a:graphic>
          <a:graphicData uri="http://schemas.openxmlformats.org/drawingml/2006/table">
            <a:tbl>
              <a:tblPr>
                <a:noFill/>
              </a:tblPr>
              <a:tblGrid>
                <a:gridCol w="913267">
                  <a:extLst>
                    <a:ext uri="{9D8B030D-6E8A-4147-A177-3AD203B41FA5}">
                      <a16:colId xmlns:a16="http://schemas.microsoft.com/office/drawing/2014/main" val="20000"/>
                    </a:ext>
                  </a:extLst>
                </a:gridCol>
                <a:gridCol w="1595600">
                  <a:extLst>
                    <a:ext uri="{9D8B030D-6E8A-4147-A177-3AD203B41FA5}">
                      <a16:colId xmlns:a16="http://schemas.microsoft.com/office/drawing/2014/main" val="20001"/>
                    </a:ext>
                  </a:extLst>
                </a:gridCol>
              </a:tblGrid>
              <a:tr h="488333">
                <a:tc>
                  <a:txBody>
                    <a:bodyPr/>
                    <a:lstStyle/>
                    <a:p>
                      <a:pPr marL="0" lvl="0" indent="0" algn="l" rtl="0">
                        <a:spcBef>
                          <a:spcPts val="0"/>
                        </a:spcBef>
                        <a:spcAft>
                          <a:spcPts val="0"/>
                        </a:spcAft>
                        <a:buNone/>
                      </a:pPr>
                      <a:r>
                        <a:rPr lang="en" sz="1100">
                          <a:highlight>
                            <a:srgbClr val="FFFFFF"/>
                          </a:highlight>
                          <a:latin typeface="Courier New"/>
                          <a:ea typeface="Courier New"/>
                          <a:cs typeface="Courier New"/>
                          <a:sym typeface="Courier New"/>
                        </a:rPr>
                        <a:t>SampleID</a:t>
                      </a:r>
                      <a:endParaRPr sz="1100">
                        <a:highlight>
                          <a:srgbClr val="FFFFFF"/>
                        </a:highlight>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BarcodeSequence</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88333">
                <a:tc>
                  <a:txBody>
                    <a:bodyPr/>
                    <a:lstStyle/>
                    <a:p>
                      <a:pPr marL="0" lvl="0" indent="0" algn="l" rtl="0">
                        <a:spcBef>
                          <a:spcPts val="0"/>
                        </a:spcBef>
                        <a:spcAft>
                          <a:spcPts val="0"/>
                        </a:spcAft>
                        <a:buNone/>
                      </a:pPr>
                      <a:r>
                        <a:rPr lang="en" sz="1100">
                          <a:latin typeface="Courier New"/>
                          <a:ea typeface="Courier New"/>
                          <a:cs typeface="Courier New"/>
                          <a:sym typeface="Courier New"/>
                        </a:rPr>
                        <a:t>4ac2</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AACGCAC</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488333">
                <a:tc>
                  <a:txBody>
                    <a:bodyPr/>
                    <a:lstStyle/>
                    <a:p>
                      <a:pPr marL="0" lvl="0" indent="0" algn="l" rtl="0">
                        <a:spcBef>
                          <a:spcPts val="0"/>
                        </a:spcBef>
                        <a:spcAft>
                          <a:spcPts val="0"/>
                        </a:spcAft>
                        <a:buNone/>
                      </a:pPr>
                      <a:r>
                        <a:rPr lang="en" sz="1100">
                          <a:latin typeface="Courier New"/>
                          <a:ea typeface="Courier New"/>
                          <a:cs typeface="Courier New"/>
                          <a:sym typeface="Courier New"/>
                        </a:rPr>
                        <a:t>e375</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AAGAGAT</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4gd8</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ACAGCAG</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E6B8AF"/>
                    </a:solidFill>
                  </a:tcPr>
                </a:tc>
                <a:extLst>
                  <a:ext uri="{0D108BD9-81ED-4DB2-BD59-A6C34878D82A}">
                    <a16:rowId xmlns:a16="http://schemas.microsoft.com/office/drawing/2014/main" val="10003"/>
                  </a:ext>
                </a:extLst>
              </a:tr>
              <a:tr h="507833">
                <a:tc>
                  <a:txBody>
                    <a:bodyPr/>
                    <a:lstStyle/>
                    <a:p>
                      <a:pPr marL="0" lvl="0" indent="0" algn="l" rtl="0">
                        <a:spcBef>
                          <a:spcPts val="0"/>
                        </a:spcBef>
                        <a:spcAft>
                          <a:spcPts val="0"/>
                        </a:spcAft>
                        <a:buNone/>
                      </a:pPr>
                      <a:r>
                        <a:rPr lang="en" sz="1100">
                          <a:latin typeface="Courier New"/>
                          <a:ea typeface="Courier New"/>
                          <a:cs typeface="Courier New"/>
                          <a:sym typeface="Courier New"/>
                        </a:rPr>
                        <a:t>9872</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tc>
                  <a:txBody>
                    <a:bodyPr/>
                    <a:lstStyle/>
                    <a:p>
                      <a:pPr marL="0" lvl="0" indent="0" algn="l" rtl="0">
                        <a:spcBef>
                          <a:spcPts val="0"/>
                        </a:spcBef>
                        <a:spcAft>
                          <a:spcPts val="0"/>
                        </a:spcAft>
                        <a:buNone/>
                      </a:pPr>
                      <a:r>
                        <a:rPr lang="en" sz="1100">
                          <a:latin typeface="Courier New"/>
                          <a:ea typeface="Courier New"/>
                          <a:cs typeface="Courier New"/>
                          <a:sym typeface="Courier New"/>
                        </a:rPr>
                        <a:t>ACAGCTA</a:t>
                      </a:r>
                      <a:endParaRPr sz="1100">
                        <a:latin typeface="Courier New"/>
                        <a:ea typeface="Courier New"/>
                        <a:cs typeface="Courier New"/>
                        <a:sym typeface="Courier New"/>
                      </a:endParaRPr>
                    </a:p>
                  </a:txBody>
                  <a:tcPr marL="121900" marR="121900" marT="121900" marB="121900">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D9D2E9"/>
                    </a:solidFill>
                  </a:tcPr>
                </a:tc>
                <a:extLst>
                  <a:ext uri="{0D108BD9-81ED-4DB2-BD59-A6C34878D82A}">
                    <a16:rowId xmlns:a16="http://schemas.microsoft.com/office/drawing/2014/main" val="10004"/>
                  </a:ext>
                </a:extLst>
              </a:tr>
            </a:tbl>
          </a:graphicData>
        </a:graphic>
      </p:graphicFrame>
      <p:sp>
        <p:nvSpPr>
          <p:cNvPr id="39" name="Google Shape;99;p21">
            <a:extLst>
              <a:ext uri="{FF2B5EF4-FFF2-40B4-BE49-F238E27FC236}">
                <a16:creationId xmlns:a16="http://schemas.microsoft.com/office/drawing/2014/main" id="{7B0FF376-F0E0-834D-BEE7-CC01AA1B8186}"/>
              </a:ext>
            </a:extLst>
          </p:cNvPr>
          <p:cNvSpPr txBox="1"/>
          <p:nvPr/>
        </p:nvSpPr>
        <p:spPr>
          <a:xfrm>
            <a:off x="-114710" y="159400"/>
            <a:ext cx="3093556" cy="732400"/>
          </a:xfrm>
          <a:prstGeom prst="rect">
            <a:avLst/>
          </a:prstGeom>
          <a:noFill/>
          <a:ln>
            <a:noFill/>
          </a:ln>
        </p:spPr>
        <p:txBody>
          <a:bodyPr spcFirstLastPara="1" wrap="square" lIns="121900" tIns="121900" rIns="121900" bIns="121900" anchor="t" anchorCtr="0">
            <a:noAutofit/>
          </a:bodyPr>
          <a:lstStyle/>
          <a:p>
            <a:pPr algn="ctr"/>
            <a:r>
              <a:rPr lang="en-US" dirty="0"/>
              <a:t>Import data</a:t>
            </a:r>
            <a:endParaRPr dirty="0"/>
          </a:p>
          <a:p>
            <a:pPr algn="ctr"/>
            <a:endParaRPr dirty="0"/>
          </a:p>
          <a:p>
            <a:pPr algn="ctr"/>
            <a:endParaRPr dirty="0"/>
          </a:p>
        </p:txBody>
      </p:sp>
      <p:sp>
        <p:nvSpPr>
          <p:cNvPr id="40" name="Google Shape;160;p23">
            <a:extLst>
              <a:ext uri="{FF2B5EF4-FFF2-40B4-BE49-F238E27FC236}">
                <a16:creationId xmlns:a16="http://schemas.microsoft.com/office/drawing/2014/main" id="{D5DB15C0-AF2F-8148-8EC7-AC4260860740}"/>
              </a:ext>
            </a:extLst>
          </p:cNvPr>
          <p:cNvSpPr txBox="1"/>
          <p:nvPr/>
        </p:nvSpPr>
        <p:spPr>
          <a:xfrm>
            <a:off x="7809324" y="227800"/>
            <a:ext cx="2262916" cy="504800"/>
          </a:xfrm>
          <a:prstGeom prst="rect">
            <a:avLst/>
          </a:prstGeom>
          <a:noFill/>
          <a:ln>
            <a:noFill/>
          </a:ln>
        </p:spPr>
        <p:txBody>
          <a:bodyPr spcFirstLastPara="1" wrap="square" lIns="121900" tIns="121900" rIns="121900" bIns="121900" anchor="t" anchorCtr="0">
            <a:noAutofit/>
          </a:bodyPr>
          <a:lstStyle/>
          <a:p>
            <a:r>
              <a:rPr lang="en-US" dirty="0"/>
              <a:t>F</a:t>
            </a:r>
            <a:r>
              <a:rPr lang="en" dirty="0" err="1"/>
              <a:t>eature</a:t>
            </a:r>
            <a:r>
              <a:rPr lang="en" dirty="0"/>
              <a:t> table</a:t>
            </a:r>
            <a:endParaRPr dirty="0"/>
          </a:p>
          <a:p>
            <a:endParaRPr dirty="0"/>
          </a:p>
          <a:p>
            <a:endParaRPr dirty="0"/>
          </a:p>
        </p:txBody>
      </p:sp>
      <p:sp>
        <p:nvSpPr>
          <p:cNvPr id="41" name="Google Shape;161;p23">
            <a:extLst>
              <a:ext uri="{FF2B5EF4-FFF2-40B4-BE49-F238E27FC236}">
                <a16:creationId xmlns:a16="http://schemas.microsoft.com/office/drawing/2014/main" id="{35AE1C45-F4AB-C34A-A6E6-0132B5B82865}"/>
              </a:ext>
            </a:extLst>
          </p:cNvPr>
          <p:cNvSpPr txBox="1"/>
          <p:nvPr/>
        </p:nvSpPr>
        <p:spPr>
          <a:xfrm>
            <a:off x="7809324" y="3176600"/>
            <a:ext cx="3668799" cy="504800"/>
          </a:xfrm>
          <a:prstGeom prst="rect">
            <a:avLst/>
          </a:prstGeom>
          <a:noFill/>
          <a:ln>
            <a:noFill/>
          </a:ln>
        </p:spPr>
        <p:txBody>
          <a:bodyPr spcFirstLastPara="1" wrap="square" lIns="121900" tIns="121900" rIns="121900" bIns="121900" anchor="t" anchorCtr="0">
            <a:noAutofit/>
          </a:bodyPr>
          <a:lstStyle/>
          <a:p>
            <a:r>
              <a:rPr lang="en-US" dirty="0"/>
              <a:t>R</a:t>
            </a:r>
            <a:r>
              <a:rPr lang="en" dirty="0" err="1"/>
              <a:t>epresentative</a:t>
            </a:r>
            <a:r>
              <a:rPr lang="en" dirty="0"/>
              <a:t> sequences file</a:t>
            </a:r>
            <a:endParaRPr dirty="0"/>
          </a:p>
          <a:p>
            <a:endParaRPr dirty="0"/>
          </a:p>
          <a:p>
            <a:endParaRPr dirty="0"/>
          </a:p>
        </p:txBody>
      </p:sp>
      <p:cxnSp>
        <p:nvCxnSpPr>
          <p:cNvPr id="42" name="Google Shape;166;p23">
            <a:extLst>
              <a:ext uri="{FF2B5EF4-FFF2-40B4-BE49-F238E27FC236}">
                <a16:creationId xmlns:a16="http://schemas.microsoft.com/office/drawing/2014/main" id="{F9DFD43B-7048-0B40-A9C6-6902A6B788D3}"/>
              </a:ext>
            </a:extLst>
          </p:cNvPr>
          <p:cNvCxnSpPr>
            <a:cxnSpLocks/>
          </p:cNvCxnSpPr>
          <p:nvPr/>
        </p:nvCxnSpPr>
        <p:spPr>
          <a:xfrm flipV="1">
            <a:off x="6892073" y="489600"/>
            <a:ext cx="846094" cy="12850"/>
          </a:xfrm>
          <a:prstGeom prst="straightConnector1">
            <a:avLst/>
          </a:prstGeom>
          <a:noFill/>
          <a:ln w="19050" cap="flat" cmpd="sng">
            <a:solidFill>
              <a:schemeClr val="dk2"/>
            </a:solidFill>
            <a:prstDash val="solid"/>
            <a:round/>
            <a:headEnd type="none" w="med" len="med"/>
            <a:tailEnd type="triangle" w="med" len="med"/>
          </a:ln>
        </p:spPr>
      </p:cxnSp>
      <p:cxnSp>
        <p:nvCxnSpPr>
          <p:cNvPr id="43" name="Google Shape;169;p23">
            <a:extLst>
              <a:ext uri="{FF2B5EF4-FFF2-40B4-BE49-F238E27FC236}">
                <a16:creationId xmlns:a16="http://schemas.microsoft.com/office/drawing/2014/main" id="{42495503-4751-C74D-AEB1-CEE73EA85D08}"/>
              </a:ext>
            </a:extLst>
          </p:cNvPr>
          <p:cNvCxnSpPr>
            <a:cxnSpLocks/>
            <a:endCxn id="41" idx="1"/>
          </p:cNvCxnSpPr>
          <p:nvPr/>
        </p:nvCxnSpPr>
        <p:spPr>
          <a:xfrm>
            <a:off x="6892073" y="489600"/>
            <a:ext cx="917251" cy="2939400"/>
          </a:xfrm>
          <a:prstGeom prst="straightConnector1">
            <a:avLst/>
          </a:prstGeom>
          <a:noFill/>
          <a:ln w="19050" cap="flat" cmpd="sng">
            <a:solidFill>
              <a:schemeClr val="dk2"/>
            </a:solidFill>
            <a:prstDash val="solid"/>
            <a:round/>
            <a:headEnd type="none" w="med" len="med"/>
            <a:tailEnd type="triangle" w="med" len="med"/>
          </a:ln>
        </p:spPr>
      </p:cxnSp>
      <p:sp>
        <p:nvSpPr>
          <p:cNvPr id="44" name="Google Shape;127;p22">
            <a:extLst>
              <a:ext uri="{FF2B5EF4-FFF2-40B4-BE49-F238E27FC236}">
                <a16:creationId xmlns:a16="http://schemas.microsoft.com/office/drawing/2014/main" id="{CC48C6B3-075D-C14E-A012-53EED03EFD9E}"/>
              </a:ext>
            </a:extLst>
          </p:cNvPr>
          <p:cNvSpPr txBox="1"/>
          <p:nvPr/>
        </p:nvSpPr>
        <p:spPr>
          <a:xfrm>
            <a:off x="4093467" y="227800"/>
            <a:ext cx="3121600" cy="504800"/>
          </a:xfrm>
          <a:prstGeom prst="rect">
            <a:avLst/>
          </a:prstGeom>
          <a:noFill/>
          <a:ln>
            <a:noFill/>
          </a:ln>
        </p:spPr>
        <p:txBody>
          <a:bodyPr spcFirstLastPara="1" wrap="square" lIns="121900" tIns="121900" rIns="121900" bIns="121900" anchor="t" anchorCtr="0">
            <a:noAutofit/>
          </a:bodyPr>
          <a:lstStyle/>
          <a:p>
            <a:pPr algn="ctr"/>
            <a:r>
              <a:rPr lang="en-US" dirty="0"/>
              <a:t>D</a:t>
            </a:r>
            <a:r>
              <a:rPr lang="en" dirty="0" err="1"/>
              <a:t>emultiplexed</a:t>
            </a:r>
            <a:r>
              <a:rPr lang="en" dirty="0"/>
              <a:t> </a:t>
            </a:r>
            <a:r>
              <a:rPr lang="en" dirty="0" err="1"/>
              <a:t>fasta</a:t>
            </a:r>
            <a:r>
              <a:rPr lang="en" dirty="0"/>
              <a:t> file</a:t>
            </a:r>
            <a:endParaRPr dirty="0"/>
          </a:p>
          <a:p>
            <a:pPr algn="ctr"/>
            <a:endParaRPr dirty="0"/>
          </a:p>
          <a:p>
            <a:pPr algn="ctr"/>
            <a:endParaRPr dirty="0"/>
          </a:p>
        </p:txBody>
      </p:sp>
      <p:cxnSp>
        <p:nvCxnSpPr>
          <p:cNvPr id="45" name="Google Shape;129;p22">
            <a:extLst>
              <a:ext uri="{FF2B5EF4-FFF2-40B4-BE49-F238E27FC236}">
                <a16:creationId xmlns:a16="http://schemas.microsoft.com/office/drawing/2014/main" id="{91F49CFF-55AE-BC48-90EE-1C230D693B05}"/>
              </a:ext>
            </a:extLst>
          </p:cNvPr>
          <p:cNvCxnSpPr/>
          <p:nvPr/>
        </p:nvCxnSpPr>
        <p:spPr>
          <a:xfrm rot="10800000" flipH="1">
            <a:off x="2763565" y="502451"/>
            <a:ext cx="1112000" cy="2400"/>
          </a:xfrm>
          <a:prstGeom prst="straightConnector1">
            <a:avLst/>
          </a:prstGeom>
          <a:noFill/>
          <a:ln w="19050"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35690293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D8A4C-CC92-8246-BE40-42D308950426}"/>
              </a:ext>
            </a:extLst>
          </p:cNvPr>
          <p:cNvSpPr>
            <a:spLocks noGrp="1"/>
          </p:cNvSpPr>
          <p:nvPr>
            <p:ph type="title"/>
          </p:nvPr>
        </p:nvSpPr>
        <p:spPr/>
        <p:txBody>
          <a:bodyPr/>
          <a:lstStyle/>
          <a:p>
            <a:r>
              <a:rPr lang="en-US" dirty="0"/>
              <a:t>There are a lot of alpha diversity metrics</a:t>
            </a:r>
          </a:p>
        </p:txBody>
      </p:sp>
      <p:sp>
        <p:nvSpPr>
          <p:cNvPr id="3" name="Content Placeholder 2">
            <a:extLst>
              <a:ext uri="{FF2B5EF4-FFF2-40B4-BE49-F238E27FC236}">
                <a16:creationId xmlns:a16="http://schemas.microsoft.com/office/drawing/2014/main" id="{DDCE1032-439D-4C46-B805-55E159673A9D}"/>
              </a:ext>
            </a:extLst>
          </p:cNvPr>
          <p:cNvSpPr>
            <a:spLocks noGrp="1"/>
          </p:cNvSpPr>
          <p:nvPr>
            <p:ph idx="1"/>
          </p:nvPr>
        </p:nvSpPr>
        <p:spPr>
          <a:xfrm>
            <a:off x="1854200" y="2008505"/>
            <a:ext cx="8823960" cy="4351338"/>
          </a:xfrm>
        </p:spPr>
        <p:txBody>
          <a:bodyPr/>
          <a:lstStyle/>
          <a:p>
            <a:pPr marL="0" indent="0">
              <a:buNone/>
            </a:pPr>
            <a:r>
              <a:rPr lang="en-US" dirty="0"/>
              <a:t>Observed ASVs – richness (# of ASVs)</a:t>
            </a:r>
          </a:p>
          <a:p>
            <a:pPr marL="0" indent="0">
              <a:buNone/>
            </a:pPr>
            <a:endParaRPr lang="en-US" dirty="0"/>
          </a:p>
          <a:p>
            <a:pPr marL="0" indent="0">
              <a:buNone/>
            </a:pPr>
            <a:r>
              <a:rPr lang="en-US" dirty="0"/>
              <a:t>Shannon Diversity Index – richness and evenness</a:t>
            </a:r>
          </a:p>
          <a:p>
            <a:pPr marL="0" indent="0">
              <a:buNone/>
            </a:pPr>
            <a:endParaRPr lang="en-US" dirty="0"/>
          </a:p>
          <a:p>
            <a:pPr marL="0" indent="0">
              <a:buNone/>
            </a:pPr>
            <a:r>
              <a:rPr lang="en-US" dirty="0"/>
              <a:t>Faith’s Phylogenetic diversity – sum of branch lengths</a:t>
            </a:r>
          </a:p>
        </p:txBody>
      </p:sp>
    </p:spTree>
    <p:extLst>
      <p:ext uri="{BB962C8B-B14F-4D97-AF65-F5344CB8AC3E}">
        <p14:creationId xmlns:p14="http://schemas.microsoft.com/office/powerpoint/2010/main" val="8892819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147"/>
          <p:cNvSpPr/>
          <p:nvPr/>
        </p:nvSpPr>
        <p:spPr>
          <a:xfrm>
            <a:off x="464344" y="133946"/>
            <a:ext cx="11547033" cy="1401961"/>
          </a:xfrm>
          <a:prstGeom prst="rect">
            <a:avLst/>
          </a:prstGeom>
          <a:noFill/>
          <a:ln>
            <a:noFill/>
          </a:ln>
        </p:spPr>
        <p:txBody>
          <a:bodyPr spcFirstLastPara="1" wrap="square" lIns="0" tIns="0" rIns="0" bIns="0" anchor="ctr" anchorCtr="0">
            <a:noAutofit/>
          </a:bodyPr>
          <a:lstStyle/>
          <a:p>
            <a:r>
              <a:rPr lang="en" sz="3200" dirty="0">
                <a:solidFill>
                  <a:schemeClr val="dk1"/>
                </a:solidFill>
                <a:latin typeface="+mj-lt"/>
              </a:rPr>
              <a:t>Observed OTUs (or Observed Species): </a:t>
            </a:r>
            <a:endParaRPr sz="3200" dirty="0">
              <a:solidFill>
                <a:schemeClr val="dk1"/>
              </a:solidFill>
              <a:latin typeface="+mj-lt"/>
            </a:endParaRPr>
          </a:p>
          <a:p>
            <a:r>
              <a:rPr lang="en" sz="3200" dirty="0">
                <a:solidFill>
                  <a:schemeClr val="dk1"/>
                </a:solidFill>
                <a:latin typeface="+mj-lt"/>
              </a:rPr>
              <a:t>non-phylogenetic, alpha diversity metric measuring richness</a:t>
            </a:r>
            <a:endParaRPr sz="3200" dirty="0">
              <a:latin typeface="+mj-lt"/>
            </a:endParaRPr>
          </a:p>
        </p:txBody>
      </p:sp>
      <p:graphicFrame>
        <p:nvGraphicFramePr>
          <p:cNvPr id="1061" name="Google Shape;1061;p147"/>
          <p:cNvGraphicFramePr/>
          <p:nvPr/>
        </p:nvGraphicFramePr>
        <p:xfrm>
          <a:off x="7792234" y="2589300"/>
          <a:ext cx="4217333" cy="1666120"/>
        </p:xfrm>
        <a:graphic>
          <a:graphicData uri="http://schemas.openxmlformats.org/drawingml/2006/table">
            <a:tbl>
              <a:tblPr>
                <a:noFill/>
              </a:tblPr>
              <a:tblGrid>
                <a:gridCol w="2153800">
                  <a:extLst>
                    <a:ext uri="{9D8B030D-6E8A-4147-A177-3AD203B41FA5}">
                      <a16:colId xmlns:a16="http://schemas.microsoft.com/office/drawing/2014/main" val="20000"/>
                    </a:ext>
                  </a:extLst>
                </a:gridCol>
                <a:gridCol w="2063533">
                  <a:extLst>
                    <a:ext uri="{9D8B030D-6E8A-4147-A177-3AD203B41FA5}">
                      <a16:colId xmlns:a16="http://schemas.microsoft.com/office/drawing/2014/main" val="20001"/>
                    </a:ext>
                  </a:extLst>
                </a:gridCol>
              </a:tblGrid>
              <a:tr h="447000">
                <a:tc>
                  <a:txBody>
                    <a:bodyPr/>
                    <a:lstStyle/>
                    <a:p>
                      <a:pPr marL="0" lvl="0" indent="0" algn="l" rtl="0">
                        <a:spcBef>
                          <a:spcPts val="0"/>
                        </a:spcBef>
                        <a:spcAft>
                          <a:spcPts val="0"/>
                        </a:spcAft>
                        <a:buNone/>
                      </a:pP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50" dirty="0">
                          <a:latin typeface="Courier New"/>
                          <a:ea typeface="Courier New"/>
                          <a:cs typeface="Courier New"/>
                          <a:sym typeface="Courier New"/>
                        </a:rPr>
                        <a:t>Observed OTUs</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4ac2</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endParaRPr sz="2400"/>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e375</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endParaRPr sz="2400" dirty="0"/>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bl>
          </a:graphicData>
        </a:graphic>
      </p:graphicFrame>
      <p:sp>
        <p:nvSpPr>
          <p:cNvPr id="1062" name="Google Shape;1062;p147"/>
          <p:cNvSpPr/>
          <p:nvPr/>
        </p:nvSpPr>
        <p:spPr>
          <a:xfrm>
            <a:off x="7785904" y="2270900"/>
            <a:ext cx="3121600" cy="318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a:latin typeface="Courier New"/>
                <a:ea typeface="Courier New"/>
                <a:cs typeface="Courier New"/>
                <a:sym typeface="Courier New"/>
              </a:rPr>
              <a:t>SampleData[AlphaDiversity]</a:t>
            </a:r>
            <a:endParaRPr sz="1333">
              <a:latin typeface="Courier New"/>
              <a:ea typeface="Courier New"/>
              <a:cs typeface="Courier New"/>
              <a:sym typeface="Courier New"/>
            </a:endParaRPr>
          </a:p>
        </p:txBody>
      </p:sp>
      <p:cxnSp>
        <p:nvCxnSpPr>
          <p:cNvPr id="1063" name="Google Shape;1063;p147"/>
          <p:cNvCxnSpPr/>
          <p:nvPr/>
        </p:nvCxnSpPr>
        <p:spPr>
          <a:xfrm rot="10800000" flipH="1">
            <a:off x="6972433" y="3589700"/>
            <a:ext cx="686000" cy="11200"/>
          </a:xfrm>
          <a:prstGeom prst="straightConnector1">
            <a:avLst/>
          </a:prstGeom>
          <a:noFill/>
          <a:ln w="19050" cap="flat" cmpd="sng">
            <a:solidFill>
              <a:schemeClr val="dk2"/>
            </a:solidFill>
            <a:prstDash val="solid"/>
            <a:round/>
            <a:headEnd type="none" w="med" len="med"/>
            <a:tailEnd type="triangle" w="med" len="med"/>
          </a:ln>
        </p:spPr>
      </p:cxnSp>
      <p:graphicFrame>
        <p:nvGraphicFramePr>
          <p:cNvPr id="1064" name="Google Shape;1064;p147"/>
          <p:cNvGraphicFramePr/>
          <p:nvPr/>
        </p:nvGraphicFramePr>
        <p:xfrm>
          <a:off x="464334" y="2576600"/>
          <a:ext cx="6354100" cy="1666120"/>
        </p:xfrm>
        <a:graphic>
          <a:graphicData uri="http://schemas.openxmlformats.org/drawingml/2006/table">
            <a:tbl>
              <a:tblPr>
                <a:noFill/>
              </a:tblPr>
              <a:tblGrid>
                <a:gridCol w="1818733">
                  <a:extLst>
                    <a:ext uri="{9D8B030D-6E8A-4147-A177-3AD203B41FA5}">
                      <a16:colId xmlns:a16="http://schemas.microsoft.com/office/drawing/2014/main" val="20000"/>
                    </a:ext>
                  </a:extLst>
                </a:gridCol>
                <a:gridCol w="931633">
                  <a:extLst>
                    <a:ext uri="{9D8B030D-6E8A-4147-A177-3AD203B41FA5}">
                      <a16:colId xmlns:a16="http://schemas.microsoft.com/office/drawing/2014/main" val="20001"/>
                    </a:ext>
                  </a:extLst>
                </a:gridCol>
                <a:gridCol w="901467">
                  <a:extLst>
                    <a:ext uri="{9D8B030D-6E8A-4147-A177-3AD203B41FA5}">
                      <a16:colId xmlns:a16="http://schemas.microsoft.com/office/drawing/2014/main" val="20002"/>
                    </a:ext>
                  </a:extLst>
                </a:gridCol>
                <a:gridCol w="899467">
                  <a:extLst>
                    <a:ext uri="{9D8B030D-6E8A-4147-A177-3AD203B41FA5}">
                      <a16:colId xmlns:a16="http://schemas.microsoft.com/office/drawing/2014/main" val="20003"/>
                    </a:ext>
                  </a:extLst>
                </a:gridCol>
                <a:gridCol w="906833">
                  <a:extLst>
                    <a:ext uri="{9D8B030D-6E8A-4147-A177-3AD203B41FA5}">
                      <a16:colId xmlns:a16="http://schemas.microsoft.com/office/drawing/2014/main" val="20004"/>
                    </a:ext>
                  </a:extLst>
                </a:gridCol>
                <a:gridCol w="895967">
                  <a:extLst>
                    <a:ext uri="{9D8B030D-6E8A-4147-A177-3AD203B41FA5}">
                      <a16:colId xmlns:a16="http://schemas.microsoft.com/office/drawing/2014/main" val="20005"/>
                    </a:ext>
                  </a:extLst>
                </a:gridCol>
              </a:tblGrid>
              <a:tr h="447000">
                <a:tc>
                  <a:txBody>
                    <a:bodyPr/>
                    <a:lstStyle/>
                    <a:p>
                      <a:pPr marL="0" lvl="0" indent="0" algn="l" rtl="0">
                        <a:spcBef>
                          <a:spcPts val="0"/>
                        </a:spcBef>
                        <a:spcAft>
                          <a:spcPts val="0"/>
                        </a:spcAft>
                        <a:buNone/>
                      </a:pP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50" dirty="0">
                          <a:latin typeface="Courier New"/>
                          <a:ea typeface="Courier New"/>
                          <a:cs typeface="Courier New"/>
                          <a:sym typeface="Courier New"/>
                        </a:rPr>
                        <a:t>feature1</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feature2</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feature3</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feature4</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feature5</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09560">
                <a:tc>
                  <a:txBody>
                    <a:bodyPr/>
                    <a:lstStyle/>
                    <a:p>
                      <a:pPr marL="0" lvl="0" indent="0" algn="l" rtl="0">
                        <a:spcBef>
                          <a:spcPts val="0"/>
                        </a:spcBef>
                        <a:spcAft>
                          <a:spcPts val="0"/>
                        </a:spcAft>
                        <a:buNone/>
                      </a:pPr>
                      <a:r>
                        <a:rPr lang="en" sz="1300" dirty="0">
                          <a:latin typeface="Courier New"/>
                          <a:ea typeface="Courier New"/>
                          <a:cs typeface="Courier New"/>
                          <a:sym typeface="Courier New"/>
                        </a:rPr>
                        <a:t>4ac2</a:t>
                      </a:r>
                      <a:endParaRPr sz="130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25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30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15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a:latin typeface="+mj-lt"/>
                        </a:rPr>
                        <a:t>0</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e375</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0</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17</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33</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dirty="0">
                          <a:latin typeface="+mj-lt"/>
                        </a:rPr>
                        <a:t>25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dirty="0">
                          <a:latin typeface="+mj-lt"/>
                        </a:rPr>
                        <a:t>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bl>
          </a:graphicData>
        </a:graphic>
      </p:graphicFrame>
      <p:sp>
        <p:nvSpPr>
          <p:cNvPr id="1065" name="Google Shape;1065;p147"/>
          <p:cNvSpPr/>
          <p:nvPr/>
        </p:nvSpPr>
        <p:spPr>
          <a:xfrm>
            <a:off x="470704" y="2258200"/>
            <a:ext cx="3121600" cy="318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a:latin typeface="Courier New"/>
                <a:ea typeface="Courier New"/>
                <a:cs typeface="Courier New"/>
                <a:sym typeface="Courier New"/>
              </a:rPr>
              <a:t>FeatureTable[Frequency]</a:t>
            </a:r>
            <a:endParaRPr sz="1333">
              <a:latin typeface="Courier New"/>
              <a:ea typeface="Courier New"/>
              <a:cs typeface="Courier New"/>
              <a:sym typeface="Courier New"/>
            </a:endParaRPr>
          </a:p>
        </p:txBody>
      </p:sp>
    </p:spTree>
    <p:extLst>
      <p:ext uri="{BB962C8B-B14F-4D97-AF65-F5344CB8AC3E}">
        <p14:creationId xmlns:p14="http://schemas.microsoft.com/office/powerpoint/2010/main" val="30460543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graphicFrame>
        <p:nvGraphicFramePr>
          <p:cNvPr id="1070" name="Google Shape;1070;p148"/>
          <p:cNvGraphicFramePr/>
          <p:nvPr/>
        </p:nvGraphicFramePr>
        <p:xfrm>
          <a:off x="7792233" y="2589300"/>
          <a:ext cx="4217333" cy="1666120"/>
        </p:xfrm>
        <a:graphic>
          <a:graphicData uri="http://schemas.openxmlformats.org/drawingml/2006/table">
            <a:tbl>
              <a:tblPr>
                <a:noFill/>
              </a:tblPr>
              <a:tblGrid>
                <a:gridCol w="2153800">
                  <a:extLst>
                    <a:ext uri="{9D8B030D-6E8A-4147-A177-3AD203B41FA5}">
                      <a16:colId xmlns:a16="http://schemas.microsoft.com/office/drawing/2014/main" val="20000"/>
                    </a:ext>
                  </a:extLst>
                </a:gridCol>
                <a:gridCol w="2063533">
                  <a:extLst>
                    <a:ext uri="{9D8B030D-6E8A-4147-A177-3AD203B41FA5}">
                      <a16:colId xmlns:a16="http://schemas.microsoft.com/office/drawing/2014/main" val="20001"/>
                    </a:ext>
                  </a:extLst>
                </a:gridCol>
              </a:tblGrid>
              <a:tr h="447000">
                <a:tc>
                  <a:txBody>
                    <a:bodyPr/>
                    <a:lstStyle/>
                    <a:p>
                      <a:pPr marL="0" lvl="0" indent="0" algn="l" rtl="0">
                        <a:spcBef>
                          <a:spcPts val="0"/>
                        </a:spcBef>
                        <a:spcAft>
                          <a:spcPts val="0"/>
                        </a:spcAft>
                        <a:buNone/>
                      </a:pP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300">
                          <a:latin typeface="Courier New"/>
                          <a:ea typeface="Courier New"/>
                          <a:cs typeface="Courier New"/>
                          <a:sym typeface="Courier New"/>
                        </a:rPr>
                        <a:t>Observed OTUs</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4ac2</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sz="2000" dirty="0">
                          <a:latin typeface="+mj-lt"/>
                        </a:rPr>
                        <a:t>3</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e375</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2000" dirty="0">
                          <a:latin typeface="+mj-lt"/>
                        </a:rPr>
                        <a:t>3</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bl>
          </a:graphicData>
        </a:graphic>
      </p:graphicFrame>
      <p:sp>
        <p:nvSpPr>
          <p:cNvPr id="1071" name="Google Shape;1071;p148"/>
          <p:cNvSpPr/>
          <p:nvPr/>
        </p:nvSpPr>
        <p:spPr>
          <a:xfrm>
            <a:off x="7785904" y="2270900"/>
            <a:ext cx="3121600" cy="318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a:latin typeface="Courier New"/>
                <a:ea typeface="Courier New"/>
                <a:cs typeface="Courier New"/>
                <a:sym typeface="Courier New"/>
              </a:rPr>
              <a:t>SampleData[AlphaDiversity]</a:t>
            </a:r>
            <a:endParaRPr sz="1333">
              <a:latin typeface="Courier New"/>
              <a:ea typeface="Courier New"/>
              <a:cs typeface="Courier New"/>
              <a:sym typeface="Courier New"/>
            </a:endParaRPr>
          </a:p>
        </p:txBody>
      </p:sp>
      <p:cxnSp>
        <p:nvCxnSpPr>
          <p:cNvPr id="1072" name="Google Shape;1072;p148"/>
          <p:cNvCxnSpPr/>
          <p:nvPr/>
        </p:nvCxnSpPr>
        <p:spPr>
          <a:xfrm rot="10800000" flipH="1">
            <a:off x="6972433" y="3589700"/>
            <a:ext cx="686000" cy="11200"/>
          </a:xfrm>
          <a:prstGeom prst="straightConnector1">
            <a:avLst/>
          </a:prstGeom>
          <a:noFill/>
          <a:ln w="19050" cap="flat" cmpd="sng">
            <a:solidFill>
              <a:schemeClr val="dk2"/>
            </a:solidFill>
            <a:prstDash val="solid"/>
            <a:round/>
            <a:headEnd type="none" w="med" len="med"/>
            <a:tailEnd type="triangle" w="med" len="med"/>
          </a:ln>
        </p:spPr>
      </p:cxnSp>
      <p:graphicFrame>
        <p:nvGraphicFramePr>
          <p:cNvPr id="1073" name="Google Shape;1073;p148"/>
          <p:cNvGraphicFramePr/>
          <p:nvPr/>
        </p:nvGraphicFramePr>
        <p:xfrm>
          <a:off x="464333" y="2576600"/>
          <a:ext cx="6354100" cy="1666120"/>
        </p:xfrm>
        <a:graphic>
          <a:graphicData uri="http://schemas.openxmlformats.org/drawingml/2006/table">
            <a:tbl>
              <a:tblPr>
                <a:noFill/>
              </a:tblPr>
              <a:tblGrid>
                <a:gridCol w="1818733">
                  <a:extLst>
                    <a:ext uri="{9D8B030D-6E8A-4147-A177-3AD203B41FA5}">
                      <a16:colId xmlns:a16="http://schemas.microsoft.com/office/drawing/2014/main" val="20000"/>
                    </a:ext>
                  </a:extLst>
                </a:gridCol>
                <a:gridCol w="931633">
                  <a:extLst>
                    <a:ext uri="{9D8B030D-6E8A-4147-A177-3AD203B41FA5}">
                      <a16:colId xmlns:a16="http://schemas.microsoft.com/office/drawing/2014/main" val="20001"/>
                    </a:ext>
                  </a:extLst>
                </a:gridCol>
                <a:gridCol w="901467">
                  <a:extLst>
                    <a:ext uri="{9D8B030D-6E8A-4147-A177-3AD203B41FA5}">
                      <a16:colId xmlns:a16="http://schemas.microsoft.com/office/drawing/2014/main" val="20002"/>
                    </a:ext>
                  </a:extLst>
                </a:gridCol>
                <a:gridCol w="899467">
                  <a:extLst>
                    <a:ext uri="{9D8B030D-6E8A-4147-A177-3AD203B41FA5}">
                      <a16:colId xmlns:a16="http://schemas.microsoft.com/office/drawing/2014/main" val="20003"/>
                    </a:ext>
                  </a:extLst>
                </a:gridCol>
                <a:gridCol w="906833">
                  <a:extLst>
                    <a:ext uri="{9D8B030D-6E8A-4147-A177-3AD203B41FA5}">
                      <a16:colId xmlns:a16="http://schemas.microsoft.com/office/drawing/2014/main" val="20004"/>
                    </a:ext>
                  </a:extLst>
                </a:gridCol>
                <a:gridCol w="895967">
                  <a:extLst>
                    <a:ext uri="{9D8B030D-6E8A-4147-A177-3AD203B41FA5}">
                      <a16:colId xmlns:a16="http://schemas.microsoft.com/office/drawing/2014/main" val="20005"/>
                    </a:ext>
                  </a:extLst>
                </a:gridCol>
              </a:tblGrid>
              <a:tr h="447000">
                <a:tc>
                  <a:txBody>
                    <a:bodyPr/>
                    <a:lstStyle/>
                    <a:p>
                      <a:pPr marL="0" lvl="0" indent="0" algn="l" rtl="0">
                        <a:spcBef>
                          <a:spcPts val="0"/>
                        </a:spcBef>
                        <a:spcAft>
                          <a:spcPts val="0"/>
                        </a:spcAft>
                        <a:buNone/>
                      </a:pP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50" dirty="0">
                          <a:latin typeface="Courier New"/>
                          <a:ea typeface="Courier New"/>
                          <a:cs typeface="Courier New"/>
                          <a:sym typeface="Courier New"/>
                        </a:rPr>
                        <a:t>feature1</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feature2</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feature3</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feature4</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50" dirty="0">
                          <a:solidFill>
                            <a:schemeClr val="dk1"/>
                          </a:solidFill>
                          <a:latin typeface="Courier New"/>
                          <a:ea typeface="Courier New"/>
                          <a:cs typeface="Courier New"/>
                          <a:sym typeface="Courier New"/>
                        </a:rPr>
                        <a:t>feature5</a:t>
                      </a:r>
                      <a:endParaRPr sz="1050" dirty="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4ac2</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25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30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15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dirty="0">
                          <a:latin typeface="+mj-lt"/>
                        </a:rPr>
                        <a:t>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ctr" rtl="0">
                        <a:spcBef>
                          <a:spcPts val="0"/>
                        </a:spcBef>
                        <a:spcAft>
                          <a:spcPts val="0"/>
                        </a:spcAft>
                        <a:buNone/>
                      </a:pPr>
                      <a:r>
                        <a:rPr lang="en" sz="2000">
                          <a:latin typeface="+mj-lt"/>
                        </a:rPr>
                        <a:t>0</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609560">
                <a:tc>
                  <a:txBody>
                    <a:bodyPr/>
                    <a:lstStyle/>
                    <a:p>
                      <a:pPr marL="0" lvl="0" indent="0" algn="l" rtl="0">
                        <a:spcBef>
                          <a:spcPts val="0"/>
                        </a:spcBef>
                        <a:spcAft>
                          <a:spcPts val="0"/>
                        </a:spcAft>
                        <a:buNone/>
                      </a:pPr>
                      <a:r>
                        <a:rPr lang="en" sz="1300">
                          <a:latin typeface="Courier New"/>
                          <a:ea typeface="Courier New"/>
                          <a:cs typeface="Courier New"/>
                          <a:sym typeface="Courier New"/>
                        </a:rPr>
                        <a:t>e375</a:t>
                      </a:r>
                      <a:endParaRPr sz="1300">
                        <a:latin typeface="Courier New"/>
                        <a:ea typeface="Courier New"/>
                        <a:cs typeface="Courier New"/>
                        <a:sym typeface="Courier New"/>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0</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17</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a:latin typeface="+mj-lt"/>
                        </a:rPr>
                        <a:t>33</a:t>
                      </a:r>
                      <a:endParaRPr sz="200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dirty="0">
                          <a:latin typeface="+mj-lt"/>
                        </a:rPr>
                        <a:t>25</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2000" dirty="0">
                          <a:latin typeface="+mj-lt"/>
                        </a:rPr>
                        <a:t>0</a:t>
                      </a:r>
                      <a:endParaRPr sz="2000" dirty="0">
                        <a:latin typeface="+mj-lt"/>
                      </a:endParaRPr>
                    </a:p>
                  </a:txBody>
                  <a:tcPr marL="121900" marR="121900" marT="121900" marB="1219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9DAF8"/>
                    </a:solidFill>
                  </a:tcPr>
                </a:tc>
                <a:extLst>
                  <a:ext uri="{0D108BD9-81ED-4DB2-BD59-A6C34878D82A}">
                    <a16:rowId xmlns:a16="http://schemas.microsoft.com/office/drawing/2014/main" val="10002"/>
                  </a:ext>
                </a:extLst>
              </a:tr>
            </a:tbl>
          </a:graphicData>
        </a:graphic>
      </p:graphicFrame>
      <p:sp>
        <p:nvSpPr>
          <p:cNvPr id="1074" name="Google Shape;1074;p148"/>
          <p:cNvSpPr/>
          <p:nvPr/>
        </p:nvSpPr>
        <p:spPr>
          <a:xfrm>
            <a:off x="470704" y="2258200"/>
            <a:ext cx="3121600" cy="318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r>
              <a:rPr lang="en" sz="1333">
                <a:latin typeface="Courier New"/>
                <a:ea typeface="Courier New"/>
                <a:cs typeface="Courier New"/>
                <a:sym typeface="Courier New"/>
              </a:rPr>
              <a:t>FeatureTable[Frequency]</a:t>
            </a:r>
            <a:endParaRPr sz="1333">
              <a:latin typeface="Courier New"/>
              <a:ea typeface="Courier New"/>
              <a:cs typeface="Courier New"/>
              <a:sym typeface="Courier New"/>
            </a:endParaRPr>
          </a:p>
        </p:txBody>
      </p:sp>
      <p:sp>
        <p:nvSpPr>
          <p:cNvPr id="1075" name="Google Shape;1075;p148"/>
          <p:cNvSpPr/>
          <p:nvPr/>
        </p:nvSpPr>
        <p:spPr>
          <a:xfrm>
            <a:off x="464343" y="133945"/>
            <a:ext cx="11547200" cy="1402000"/>
          </a:xfrm>
          <a:prstGeom prst="rect">
            <a:avLst/>
          </a:prstGeom>
          <a:noFill/>
          <a:ln>
            <a:noFill/>
          </a:ln>
        </p:spPr>
        <p:txBody>
          <a:bodyPr spcFirstLastPara="1" wrap="square" lIns="0" tIns="0" rIns="0" bIns="0" anchor="ctr" anchorCtr="0">
            <a:noAutofit/>
          </a:bodyPr>
          <a:lstStyle/>
          <a:p>
            <a:r>
              <a:rPr lang="en" sz="3200" dirty="0">
                <a:solidFill>
                  <a:schemeClr val="dk1"/>
                </a:solidFill>
                <a:latin typeface="+mj-lt"/>
              </a:rPr>
              <a:t>Observed OTUs (or Observed Species): </a:t>
            </a:r>
            <a:endParaRPr sz="3200" dirty="0">
              <a:solidFill>
                <a:schemeClr val="dk1"/>
              </a:solidFill>
              <a:latin typeface="+mj-lt"/>
            </a:endParaRPr>
          </a:p>
          <a:p>
            <a:r>
              <a:rPr lang="en" sz="3200" dirty="0">
                <a:solidFill>
                  <a:schemeClr val="dk1"/>
                </a:solidFill>
                <a:latin typeface="+mj-lt"/>
              </a:rPr>
              <a:t>non-phylogenetic, alpha diversity metric measuring richness</a:t>
            </a:r>
            <a:endParaRPr sz="3200" dirty="0">
              <a:latin typeface="+mj-lt"/>
            </a:endParaRPr>
          </a:p>
        </p:txBody>
      </p:sp>
    </p:spTree>
    <p:extLst>
      <p:ext uri="{BB962C8B-B14F-4D97-AF65-F5344CB8AC3E}">
        <p14:creationId xmlns:p14="http://schemas.microsoft.com/office/powerpoint/2010/main" val="3436440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63877"/>
            <a:ext cx="3494362" cy="4930246"/>
          </a:xfrm>
        </p:spPr>
        <p:txBody>
          <a:bodyPr vert="horz" lIns="91440" tIns="45720" rIns="91440" bIns="45720" rtlCol="0" anchor="ctr">
            <a:normAutofit/>
          </a:bodyPr>
          <a:lstStyle/>
          <a:p>
            <a:pPr algn="r"/>
            <a:r>
              <a:rPr lang="en-US" kern="1200" dirty="0">
                <a:solidFill>
                  <a:schemeClr val="accent1"/>
                </a:solidFill>
                <a:latin typeface="+mj-lt"/>
                <a:ea typeface="+mj-ea"/>
                <a:cs typeface="+mj-cs"/>
              </a:rPr>
              <a:t>Microbiome Research</a:t>
            </a:r>
          </a:p>
        </p:txBody>
      </p:sp>
      <p:sp>
        <p:nvSpPr>
          <p:cNvPr id="8" name="TextBox 7"/>
          <p:cNvSpPr txBox="1"/>
          <p:nvPr/>
        </p:nvSpPr>
        <p:spPr>
          <a:xfrm>
            <a:off x="4976031" y="963877"/>
            <a:ext cx="6377769" cy="4930246"/>
          </a:xfrm>
          <a:prstGeom prst="rect">
            <a:avLst/>
          </a:prstGeom>
        </p:spPr>
        <p:txBody>
          <a:bodyPr vert="horz" lIns="91440" tIns="45720" rIns="91440" bIns="45720" rtlCol="0" anchor="ctr">
            <a:normAutofit/>
          </a:bodyPr>
          <a:lstStyle/>
          <a:p>
            <a:pPr>
              <a:lnSpc>
                <a:spcPct val="90000"/>
              </a:lnSpc>
              <a:spcAft>
                <a:spcPts val="600"/>
              </a:spcAft>
            </a:pPr>
            <a:r>
              <a:rPr lang="en-US" sz="2400" dirty="0"/>
              <a:t>Microbiome – The genes and small molecules of microbes that are interacting in an environment. </a:t>
            </a:r>
          </a:p>
        </p:txBody>
      </p:sp>
    </p:spTree>
    <p:extLst>
      <p:ext uri="{BB962C8B-B14F-4D97-AF65-F5344CB8AC3E}">
        <p14:creationId xmlns:p14="http://schemas.microsoft.com/office/powerpoint/2010/main" val="1861140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498667" y="6067258"/>
            <a:ext cx="989373" cy="323165"/>
          </a:xfrm>
          <a:prstGeom prst="rect">
            <a:avLst/>
          </a:prstGeom>
          <a:noFill/>
        </p:spPr>
        <p:txBody>
          <a:bodyPr wrap="none" rtlCol="0">
            <a:spAutoFit/>
          </a:bodyPr>
          <a:lstStyle/>
          <a:p>
            <a:r>
              <a:rPr lang="en-US" sz="1500" dirty="0">
                <a:latin typeface="Helvetica Neue"/>
                <a:cs typeface="Helvetica Neue"/>
              </a:rPr>
              <a:t>VIRUSES</a:t>
            </a:r>
          </a:p>
        </p:txBody>
      </p:sp>
      <p:sp>
        <p:nvSpPr>
          <p:cNvPr id="4" name="Rectangle 3"/>
          <p:cNvSpPr/>
          <p:nvPr/>
        </p:nvSpPr>
        <p:spPr>
          <a:xfrm>
            <a:off x="10078661" y="5865009"/>
            <a:ext cx="1881569" cy="752769"/>
          </a:xfrm>
          <a:prstGeom prst="rect">
            <a:avLst/>
          </a:prstGeom>
          <a:solidFill>
            <a:schemeClr val="bg1">
              <a:lumMod val="75000"/>
              <a:alpha val="42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pic>
        <p:nvPicPr>
          <p:cNvPr id="6" name="Picture 5" descr="11TREEOFLIFE-superJumbo.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1201" y="1219200"/>
            <a:ext cx="4966280" cy="5638799"/>
          </a:xfrm>
          <a:prstGeom prst="rect">
            <a:avLst/>
          </a:prstGeom>
        </p:spPr>
      </p:pic>
      <p:sp>
        <p:nvSpPr>
          <p:cNvPr id="7" name="Shape 670"/>
          <p:cNvSpPr txBox="1">
            <a:spLocks/>
          </p:cNvSpPr>
          <p:nvPr/>
        </p:nvSpPr>
        <p:spPr>
          <a:xfrm>
            <a:off x="311700" y="445025"/>
            <a:ext cx="8520600" cy="572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dirty="0"/>
              <a:t>We live in a microbial world</a:t>
            </a:r>
          </a:p>
        </p:txBody>
      </p:sp>
    </p:spTree>
    <p:extLst>
      <p:ext uri="{BB962C8B-B14F-4D97-AF65-F5344CB8AC3E}">
        <p14:creationId xmlns:p14="http://schemas.microsoft.com/office/powerpoint/2010/main" val="4084520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34"/>
          <p:cNvPicPr preferRelativeResize="0"/>
          <p:nvPr/>
        </p:nvPicPr>
        <p:blipFill rotWithShape="1">
          <a:blip r:embed="rId3"/>
          <a:srcRect t="23046" b="1954"/>
          <a:stretch/>
        </p:blipFill>
        <p:spPr>
          <a:xfrm>
            <a:off x="20" y="10"/>
            <a:ext cx="12191980" cy="6857990"/>
          </a:xfrm>
          <a:prstGeom prst="rect">
            <a:avLst/>
          </a:prstGeom>
          <a:noFill/>
        </p:spPr>
      </p:pic>
      <p:sp>
        <p:nvSpPr>
          <p:cNvPr id="162" name="Google Shape;162;p34"/>
          <p:cNvSpPr txBox="1">
            <a:spLocks noGrp="1"/>
          </p:cNvSpPr>
          <p:nvPr>
            <p:ph type="title"/>
          </p:nvPr>
        </p:nvSpPr>
        <p:spPr>
          <a:xfrm>
            <a:off x="523875" y="5979564"/>
            <a:ext cx="11210925" cy="744836"/>
          </a:xfrm>
          <a:prstGeom prst="rect">
            <a:avLst/>
          </a:prstGeom>
        </p:spPr>
        <p:txBody>
          <a:bodyPr spcFirstLastPara="1" vert="horz" lIns="121900" tIns="121900" rIns="121900" bIns="121900" rtlCol="0" anchorCtr="0">
            <a:normAutofit/>
          </a:bodyPr>
          <a:lstStyle/>
          <a:p>
            <a:pPr algn="ctr">
              <a:spcBef>
                <a:spcPts val="0"/>
              </a:spcBef>
            </a:pPr>
            <a:r>
              <a:rPr lang="en-US" sz="2800" b="1" dirty="0">
                <a:solidFill>
                  <a:srgbClr val="002060"/>
                </a:solidFill>
                <a:highlight>
                  <a:srgbClr val="C0C0C0"/>
                </a:highlight>
              </a:rPr>
              <a:t>Microbes live in complex and diverse communities, everywhere on Earth</a:t>
            </a:r>
          </a:p>
        </p:txBody>
      </p:sp>
      <p:sp>
        <p:nvSpPr>
          <p:cNvPr id="161" name="Google Shape;161;p34"/>
          <p:cNvSpPr txBox="1"/>
          <p:nvPr/>
        </p:nvSpPr>
        <p:spPr>
          <a:xfrm>
            <a:off x="10747576" y="6590800"/>
            <a:ext cx="1419200" cy="267200"/>
          </a:xfrm>
          <a:prstGeom prst="rect">
            <a:avLst/>
          </a:prstGeom>
          <a:noFill/>
          <a:ln>
            <a:noFill/>
          </a:ln>
        </p:spPr>
        <p:txBody>
          <a:bodyPr spcFirstLastPara="1" wrap="square" lIns="121900" tIns="121900" rIns="121900" bIns="121900" anchor="t" anchorCtr="0">
            <a:noAutofit/>
          </a:bodyPr>
          <a:lstStyle/>
          <a:p>
            <a:pPr>
              <a:spcAft>
                <a:spcPts val="600"/>
              </a:spcAft>
            </a:pPr>
            <a:r>
              <a:rPr lang="en" sz="800"/>
              <a:t>Photo by Greg Caporaso</a:t>
            </a:r>
            <a:endParaRPr lang="en-US" sz="800"/>
          </a:p>
        </p:txBody>
      </p:sp>
    </p:spTree>
    <p:extLst>
      <p:ext uri="{BB962C8B-B14F-4D97-AF65-F5344CB8AC3E}">
        <p14:creationId xmlns:p14="http://schemas.microsoft.com/office/powerpoint/2010/main" val="619530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0935A85-9E7E-1446-B44B-E98A2E209ADD}"/>
              </a:ext>
            </a:extLst>
          </p:cNvPr>
          <p:cNvPicPr>
            <a:picLocks noChangeAspect="1"/>
          </p:cNvPicPr>
          <p:nvPr/>
        </p:nvPicPr>
        <p:blipFill rotWithShape="1">
          <a:blip r:embed="rId3">
            <a:alphaModFix amt="50000"/>
          </a:blip>
          <a:srcRect t="6240" b="18760"/>
          <a:stretch/>
        </p:blipFill>
        <p:spPr>
          <a:xfrm>
            <a:off x="20" y="10"/>
            <a:ext cx="12191980" cy="6857990"/>
          </a:xfrm>
          <a:prstGeom prst="rect">
            <a:avLst/>
          </a:prstGeom>
        </p:spPr>
      </p:pic>
      <p:sp>
        <p:nvSpPr>
          <p:cNvPr id="4" name="TextBox 3"/>
          <p:cNvSpPr txBox="1"/>
          <p:nvPr/>
        </p:nvSpPr>
        <p:spPr>
          <a:xfrm>
            <a:off x="430749" y="5791200"/>
            <a:ext cx="11330501" cy="1066800"/>
          </a:xfrm>
          <a:prstGeom prst="rect">
            <a:avLst/>
          </a:prstGeom>
          <a:solidFill>
            <a:schemeClr val="bg1">
              <a:alpha val="42809"/>
            </a:schemeClr>
          </a:solidFill>
          <a:effectLst/>
        </p:spPr>
        <p:txBody>
          <a:bodyPr vert="horz" lIns="91440" tIns="45720" rIns="91440" bIns="45720" rtlCol="0" anchor="b">
            <a:noAutofit/>
          </a:bodyPr>
          <a:lstStyle/>
          <a:p>
            <a:pPr algn="ctr">
              <a:lnSpc>
                <a:spcPct val="90000"/>
              </a:lnSpc>
              <a:spcBef>
                <a:spcPct val="0"/>
              </a:spcBef>
              <a:spcAft>
                <a:spcPts val="600"/>
              </a:spcAft>
            </a:pPr>
            <a:r>
              <a:rPr lang="en-US" sz="3200" b="1" dirty="0">
                <a:effectLst>
                  <a:outerShdw blurRad="50800" dist="38100" dir="2700000" algn="tl" rotWithShape="0">
                    <a:prstClr val="black">
                      <a:alpha val="40000"/>
                    </a:prstClr>
                  </a:outerShdw>
                </a:effectLst>
                <a:latin typeface="+mj-lt"/>
                <a:ea typeface="+mj-ea"/>
                <a:cs typeface="+mj-cs"/>
              </a:rPr>
              <a:t>Microbial ecology is the study of microbes in an environment and their interactions with each other.</a:t>
            </a:r>
          </a:p>
        </p:txBody>
      </p:sp>
    </p:spTree>
    <p:extLst>
      <p:ext uri="{BB962C8B-B14F-4D97-AF65-F5344CB8AC3E}">
        <p14:creationId xmlns:p14="http://schemas.microsoft.com/office/powerpoint/2010/main" val="1386547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icrobial diversity">
            <a:extLst>
              <a:ext uri="{FF2B5EF4-FFF2-40B4-BE49-F238E27FC236}">
                <a16:creationId xmlns:a16="http://schemas.microsoft.com/office/drawing/2014/main" id="{DE60A16D-3699-4CB5-EA14-041390FC4C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39" r="3256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F090650-81BA-71D3-8F77-DC79BC571C1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Animals evolved in a sea of microbes</a:t>
            </a:r>
          </a:p>
        </p:txBody>
      </p:sp>
      <p:sp>
        <p:nvSpPr>
          <p:cNvPr id="3" name="TextBox 2">
            <a:extLst>
              <a:ext uri="{FF2B5EF4-FFF2-40B4-BE49-F238E27FC236}">
                <a16:creationId xmlns:a16="http://schemas.microsoft.com/office/drawing/2014/main" id="{BC126199-D124-3C87-11F4-F7F7B98DF21A}"/>
              </a:ext>
            </a:extLst>
          </p:cNvPr>
          <p:cNvSpPr txBox="1"/>
          <p:nvPr/>
        </p:nvSpPr>
        <p:spPr>
          <a:xfrm>
            <a:off x="8324146" y="6580991"/>
            <a:ext cx="3867854" cy="276999"/>
          </a:xfrm>
          <a:prstGeom prst="rect">
            <a:avLst/>
          </a:prstGeom>
          <a:noFill/>
        </p:spPr>
        <p:txBody>
          <a:bodyPr wrap="none" rtlCol="0">
            <a:spAutoFit/>
          </a:bodyPr>
          <a:lstStyle/>
          <a:p>
            <a:r>
              <a:rPr lang="en-US" sz="1200" dirty="0"/>
              <a:t>https://</a:t>
            </a:r>
            <a:r>
              <a:rPr lang="en-US" sz="1200" dirty="0" err="1"/>
              <a:t>worldmicrobiomeday.com</a:t>
            </a:r>
            <a:r>
              <a:rPr lang="en-US" sz="1200" dirty="0"/>
              <a:t>/microbial-diversity-quiz/</a:t>
            </a:r>
          </a:p>
        </p:txBody>
      </p:sp>
    </p:spTree>
    <p:extLst>
      <p:ext uri="{BB962C8B-B14F-4D97-AF65-F5344CB8AC3E}">
        <p14:creationId xmlns:p14="http://schemas.microsoft.com/office/powerpoint/2010/main" val="2196168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10450</TotalTime>
  <Words>3821</Words>
  <Application>Microsoft Macintosh PowerPoint</Application>
  <PresentationFormat>Widescreen</PresentationFormat>
  <Paragraphs>862</Paragraphs>
  <Slides>44</Slides>
  <Notes>39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Arial</vt:lpstr>
      <vt:lpstr>Calibri</vt:lpstr>
      <vt:lpstr>Calibri Light</vt:lpstr>
      <vt:lpstr>Courier</vt:lpstr>
      <vt:lpstr>Courier New</vt:lpstr>
      <vt:lpstr>Helvetica</vt:lpstr>
      <vt:lpstr>Helvetica Light</vt:lpstr>
      <vt:lpstr>Helvetica Neue</vt:lpstr>
      <vt:lpstr>Verdana</vt:lpstr>
      <vt:lpstr>Office Theme</vt:lpstr>
      <vt:lpstr>Microbiome Science</vt:lpstr>
      <vt:lpstr>PowerPoint Presentation</vt:lpstr>
      <vt:lpstr>PowerPoint Presentation</vt:lpstr>
      <vt:lpstr>PowerPoint Presentation</vt:lpstr>
      <vt:lpstr>Microbiome Research</vt:lpstr>
      <vt:lpstr>PowerPoint Presentation</vt:lpstr>
      <vt:lpstr>Microbes live in complex and diverse communities, everywhere on Earth</vt:lpstr>
      <vt:lpstr>PowerPoint Presentation</vt:lpstr>
      <vt:lpstr>Animals evolved in a sea of microbes</vt:lpstr>
      <vt:lpstr>Partners in Animal Development</vt:lpstr>
      <vt:lpstr>Protection: Squid-vibrio system</vt:lpstr>
      <vt:lpstr>PowerPoint Presentation</vt:lpstr>
      <vt:lpstr>PowerPoint Presentation</vt:lpstr>
      <vt:lpstr>PowerPoint Presentation</vt:lpstr>
      <vt:lpstr>Benefits of a “healthy microbiome”</vt:lpstr>
      <vt:lpstr>PowerPoint Presentation</vt:lpstr>
      <vt:lpstr>PowerPoint Presentation</vt:lpstr>
      <vt:lpstr>PowerPoint Presentation</vt:lpstr>
      <vt:lpstr>PowerPoint Presentation</vt:lpstr>
      <vt:lpstr>PowerPoint Presentation</vt:lpstr>
      <vt:lpstr>What characteristics of a gene make it a good marker?</vt:lpstr>
      <vt:lpstr>16S ribosomal RNA</vt:lpstr>
      <vt:lpstr>16S rRNA amplicon sequencing</vt:lpstr>
      <vt:lpstr>PowerPoint Presentation</vt:lpstr>
      <vt:lpstr>PowerPoint Presentation</vt:lpstr>
      <vt:lpstr>Performing a microbiome study</vt:lpstr>
      <vt:lpstr>Demultiplexing</vt:lpstr>
      <vt:lpstr>Demultiplexing</vt:lpstr>
      <vt:lpstr>PowerPoint Presentation</vt:lpstr>
      <vt:lpstr>What normally happens during sequencing?</vt:lpstr>
      <vt:lpstr>Feature table</vt:lpstr>
      <vt:lpstr>PowerPoint Presentation</vt:lpstr>
      <vt:lpstr>PowerPoint Presentation</vt:lpstr>
      <vt:lpstr>PowerPoint Presentation</vt:lpstr>
      <vt:lpstr>Using taxonomy for quality control of your data</vt:lpstr>
      <vt:lpstr>Animal host-associated microbiomes </vt:lpstr>
      <vt:lpstr>PowerPoint Presentation</vt:lpstr>
      <vt:lpstr>PowerPoint Presentation</vt:lpstr>
      <vt:lpstr>PowerPoint Presentation</vt:lpstr>
      <vt:lpstr>  Non-phylogenetic diversity metrics assume that all taxa are equally related, so doesn’t make assumptions about evolutionary relationships.  Phylogenetic diversity metrics incorporate evolutionary relationships between taxa, but assume that we know what those relationships are.     </vt:lpstr>
      <vt:lpstr>PowerPoint Presentation</vt:lpstr>
      <vt:lpstr>There are a lot of alpha diversity metrics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Metagenomics and Microbiome Science</dc:title>
  <dc:creator>Metcalf,Jessica</dc:creator>
  <cp:lastModifiedBy>King,David</cp:lastModifiedBy>
  <cp:revision>26</cp:revision>
  <dcterms:created xsi:type="dcterms:W3CDTF">2022-04-24T17:18:16Z</dcterms:created>
  <dcterms:modified xsi:type="dcterms:W3CDTF">2024-04-08T16:33:37Z</dcterms:modified>
</cp:coreProperties>
</file>

<file path=docProps/thumbnail.jpeg>
</file>